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52"/>
  </p:notesMasterIdLst>
  <p:handoutMasterIdLst>
    <p:handoutMasterId r:id="rId53"/>
  </p:handoutMasterIdLst>
  <p:sldIdLst>
    <p:sldId id="256" r:id="rId2"/>
    <p:sldId id="297" r:id="rId3"/>
    <p:sldId id="260" r:id="rId4"/>
    <p:sldId id="457" r:id="rId5"/>
    <p:sldId id="455" r:id="rId6"/>
    <p:sldId id="456" r:id="rId7"/>
    <p:sldId id="357" r:id="rId8"/>
    <p:sldId id="394" r:id="rId9"/>
    <p:sldId id="396" r:id="rId10"/>
    <p:sldId id="350" r:id="rId11"/>
    <p:sldId id="261" r:id="rId12"/>
    <p:sldId id="461" r:id="rId13"/>
    <p:sldId id="428" r:id="rId14"/>
    <p:sldId id="458" r:id="rId15"/>
    <p:sldId id="395" r:id="rId16"/>
    <p:sldId id="409" r:id="rId17"/>
    <p:sldId id="263" r:id="rId18"/>
    <p:sldId id="465" r:id="rId19"/>
    <p:sldId id="466" r:id="rId20"/>
    <p:sldId id="462" r:id="rId21"/>
    <p:sldId id="463" r:id="rId22"/>
    <p:sldId id="295" r:id="rId23"/>
    <p:sldId id="404" r:id="rId24"/>
    <p:sldId id="406" r:id="rId25"/>
    <p:sldId id="405" r:id="rId26"/>
    <p:sldId id="467" r:id="rId27"/>
    <p:sldId id="468" r:id="rId28"/>
    <p:sldId id="421" r:id="rId29"/>
    <p:sldId id="420" r:id="rId30"/>
    <p:sldId id="436" r:id="rId31"/>
    <p:sldId id="376" r:id="rId32"/>
    <p:sldId id="422" r:id="rId33"/>
    <p:sldId id="296" r:id="rId34"/>
    <p:sldId id="371" r:id="rId35"/>
    <p:sldId id="286" r:id="rId36"/>
    <p:sldId id="266" r:id="rId37"/>
    <p:sldId id="375" r:id="rId38"/>
    <p:sldId id="377" r:id="rId39"/>
    <p:sldId id="451" r:id="rId40"/>
    <p:sldId id="459" r:id="rId41"/>
    <p:sldId id="460" r:id="rId42"/>
    <p:sldId id="379" r:id="rId43"/>
    <p:sldId id="284" r:id="rId44"/>
    <p:sldId id="285" r:id="rId45"/>
    <p:sldId id="287" r:id="rId46"/>
    <p:sldId id="412" r:id="rId47"/>
    <p:sldId id="334" r:id="rId48"/>
    <p:sldId id="342" r:id="rId49"/>
    <p:sldId id="291" r:id="rId50"/>
    <p:sldId id="292" r:id="rId51"/>
  </p:sldIdLst>
  <p:sldSz cx="9144000" cy="6858000" type="screen4x3"/>
  <p:notesSz cx="7150100" cy="94488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showPr>
  <p:clrMru>
    <a:srgbClr val="F8F8F8"/>
    <a:srgbClr val="000000"/>
    <a:srgbClr val="009900"/>
    <a:srgbClr val="333333"/>
    <a:srgbClr val="808080"/>
    <a:srgbClr val="5F5F5F"/>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76491" autoAdjust="0"/>
  </p:normalViewPr>
  <p:slideViewPr>
    <p:cSldViewPr>
      <p:cViewPr>
        <p:scale>
          <a:sx n="73" d="100"/>
          <a:sy n="73" d="100"/>
        </p:scale>
        <p:origin x="0" y="-90"/>
      </p:cViewPr>
      <p:guideLst>
        <p:guide orient="horz" pos="2160"/>
        <p:guide pos="2880"/>
      </p:guideLst>
    </p:cSldViewPr>
  </p:slideViewPr>
  <p:outlineViewPr>
    <p:cViewPr>
      <p:scale>
        <a:sx n="33" d="100"/>
        <a:sy n="33" d="100"/>
      </p:scale>
      <p:origin x="0" y="17250"/>
    </p:cViewPr>
  </p:outlineViewPr>
  <p:notesTextViewPr>
    <p:cViewPr>
      <p:scale>
        <a:sx n="100" d="100"/>
        <a:sy n="100" d="100"/>
      </p:scale>
      <p:origin x="0" y="0"/>
    </p:cViewPr>
  </p:notesTextViewPr>
  <p:sorterViewPr>
    <p:cViewPr>
      <p:scale>
        <a:sx n="66" d="100"/>
        <a:sy n="66" d="100"/>
      </p:scale>
      <p:origin x="0" y="1404"/>
    </p:cViewPr>
  </p:sorterViewPr>
  <p:notesViewPr>
    <p:cSldViewPr>
      <p:cViewPr varScale="1">
        <p:scale>
          <a:sx n="61" d="100"/>
          <a:sy n="61" d="100"/>
        </p:scale>
        <p:origin x="-1698" y="-54"/>
      </p:cViewPr>
      <p:guideLst>
        <p:guide orient="horz" pos="2976"/>
        <p:guide pos="2252"/>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2274" name="Rectangle 5122"/>
          <p:cNvSpPr>
            <a:spLocks noGrp="1" noChangeArrowheads="1"/>
          </p:cNvSpPr>
          <p:nvPr>
            <p:ph type="hdr" sz="quarter"/>
          </p:nvPr>
        </p:nvSpPr>
        <p:spPr bwMode="auto">
          <a:xfrm>
            <a:off x="0" y="0"/>
            <a:ext cx="3098800" cy="473075"/>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defTabSz="947738">
              <a:defRPr sz="1200">
                <a:latin typeface="HELVETICA" pitchFamily="34" charset="0"/>
              </a:defRPr>
            </a:lvl1pPr>
          </a:lstStyle>
          <a:p>
            <a:pPr>
              <a:defRPr/>
            </a:pPr>
            <a:endParaRPr lang="en-US"/>
          </a:p>
        </p:txBody>
      </p:sp>
      <p:sp>
        <p:nvSpPr>
          <p:cNvPr id="182275" name="Rectangle 5123"/>
          <p:cNvSpPr>
            <a:spLocks noGrp="1" noChangeArrowheads="1"/>
          </p:cNvSpPr>
          <p:nvPr>
            <p:ph type="dt" sz="quarter" idx="1"/>
          </p:nvPr>
        </p:nvSpPr>
        <p:spPr bwMode="auto">
          <a:xfrm>
            <a:off x="4051300" y="0"/>
            <a:ext cx="3098800" cy="473075"/>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algn="r" defTabSz="947738">
              <a:defRPr sz="1200">
                <a:latin typeface="HELVETICA" pitchFamily="34" charset="0"/>
              </a:defRPr>
            </a:lvl1pPr>
          </a:lstStyle>
          <a:p>
            <a:pPr>
              <a:defRPr/>
            </a:pPr>
            <a:endParaRPr lang="en-US"/>
          </a:p>
        </p:txBody>
      </p:sp>
      <p:sp>
        <p:nvSpPr>
          <p:cNvPr id="182276" name="Rectangle 5124"/>
          <p:cNvSpPr>
            <a:spLocks noGrp="1" noChangeArrowheads="1"/>
          </p:cNvSpPr>
          <p:nvPr>
            <p:ph type="ftr" sz="quarter" idx="2"/>
          </p:nvPr>
        </p:nvSpPr>
        <p:spPr bwMode="auto">
          <a:xfrm>
            <a:off x="0" y="8975725"/>
            <a:ext cx="3098800" cy="473075"/>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defTabSz="947738">
              <a:defRPr sz="1200">
                <a:latin typeface="HELVETICA" pitchFamily="34" charset="0"/>
              </a:defRPr>
            </a:lvl1pPr>
          </a:lstStyle>
          <a:p>
            <a:pPr>
              <a:defRPr/>
            </a:pPr>
            <a:endParaRPr lang="en-US"/>
          </a:p>
        </p:txBody>
      </p:sp>
      <p:sp>
        <p:nvSpPr>
          <p:cNvPr id="182277" name="Rectangle 5125"/>
          <p:cNvSpPr>
            <a:spLocks noGrp="1" noChangeArrowheads="1"/>
          </p:cNvSpPr>
          <p:nvPr>
            <p:ph type="sldNum" sz="quarter" idx="3"/>
          </p:nvPr>
        </p:nvSpPr>
        <p:spPr bwMode="auto">
          <a:xfrm>
            <a:off x="4051300" y="8975725"/>
            <a:ext cx="3098800" cy="473075"/>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algn="r" defTabSz="947738">
              <a:defRPr sz="1200">
                <a:latin typeface="HELVETICA" pitchFamily="34" charset="0"/>
              </a:defRPr>
            </a:lvl1pPr>
          </a:lstStyle>
          <a:p>
            <a:pPr>
              <a:defRPr/>
            </a:pPr>
            <a:fld id="{D61D46DC-D2F7-4FAD-8E98-2162D05FAFA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98800" cy="473075"/>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defTabSz="947738">
              <a:defRPr sz="1200">
                <a:latin typeface="Arial" pitchFamily="34" charset="0"/>
              </a:defRPr>
            </a:lvl1pPr>
          </a:lstStyle>
          <a:p>
            <a:pPr>
              <a:defRPr/>
            </a:pPr>
            <a:endParaRPr lang="en-US"/>
          </a:p>
        </p:txBody>
      </p:sp>
      <p:sp>
        <p:nvSpPr>
          <p:cNvPr id="28675" name="Rectangle 3"/>
          <p:cNvSpPr>
            <a:spLocks noGrp="1" noChangeArrowheads="1"/>
          </p:cNvSpPr>
          <p:nvPr>
            <p:ph type="dt" idx="1"/>
          </p:nvPr>
        </p:nvSpPr>
        <p:spPr bwMode="auto">
          <a:xfrm>
            <a:off x="4051300" y="0"/>
            <a:ext cx="3098800" cy="473075"/>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algn="r" defTabSz="947738">
              <a:defRPr sz="1200">
                <a:latin typeface="Arial" pitchFamily="34" charset="0"/>
              </a:defRPr>
            </a:lvl1pPr>
          </a:lstStyle>
          <a:p>
            <a:pPr>
              <a:defRPr/>
            </a:pPr>
            <a:endParaRPr lang="en-US"/>
          </a:p>
        </p:txBody>
      </p:sp>
      <p:sp>
        <p:nvSpPr>
          <p:cNvPr id="53252" name="Rectangle 4"/>
          <p:cNvSpPr>
            <a:spLocks noGrp="1" noRot="1" noChangeAspect="1" noChangeArrowheads="1" noTextEdit="1"/>
          </p:cNvSpPr>
          <p:nvPr>
            <p:ph type="sldImg" idx="2"/>
          </p:nvPr>
        </p:nvSpPr>
        <p:spPr bwMode="auto">
          <a:xfrm>
            <a:off x="1212850" y="708025"/>
            <a:ext cx="4724400" cy="35433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54088" y="4487863"/>
            <a:ext cx="5241925" cy="4252912"/>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975725"/>
            <a:ext cx="3098800" cy="473075"/>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defTabSz="947738">
              <a:defRPr sz="1200">
                <a:latin typeface="Arial" pitchFamily="34" charset="0"/>
              </a:defRPr>
            </a:lvl1pPr>
          </a:lstStyle>
          <a:p>
            <a:pPr>
              <a:defRPr/>
            </a:pPr>
            <a:endParaRPr lang="en-US"/>
          </a:p>
        </p:txBody>
      </p:sp>
      <p:sp>
        <p:nvSpPr>
          <p:cNvPr id="28679" name="Rectangle 7"/>
          <p:cNvSpPr>
            <a:spLocks noGrp="1" noChangeArrowheads="1"/>
          </p:cNvSpPr>
          <p:nvPr>
            <p:ph type="sldNum" sz="quarter" idx="5"/>
          </p:nvPr>
        </p:nvSpPr>
        <p:spPr bwMode="auto">
          <a:xfrm>
            <a:off x="4051300" y="8975725"/>
            <a:ext cx="3098800" cy="473075"/>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algn="r" defTabSz="947738">
              <a:defRPr sz="1200">
                <a:latin typeface="Arial" pitchFamily="34" charset="0"/>
              </a:defRPr>
            </a:lvl1pPr>
          </a:lstStyle>
          <a:p>
            <a:pPr>
              <a:defRPr/>
            </a:pPr>
            <a:fld id="{CCB21ABF-B365-4DBD-9934-4073B1BCCBC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91D6D45-66C8-4E4F-BC2E-D2631433BDF9}" type="slidenum">
              <a:rPr lang="en-US" smtClean="0"/>
              <a:pPr/>
              <a:t>1</a:t>
            </a:fld>
            <a:endParaRPr lang="en-US" smtClean="0"/>
          </a:p>
        </p:txBody>
      </p:sp>
      <p:sp>
        <p:nvSpPr>
          <p:cNvPr id="54275" name="Rectangle 1026"/>
          <p:cNvSpPr>
            <a:spLocks noGrp="1" noRot="1" noChangeAspect="1" noChangeArrowheads="1" noTextEdit="1"/>
          </p:cNvSpPr>
          <p:nvPr>
            <p:ph type="sldImg"/>
          </p:nvPr>
        </p:nvSpPr>
        <p:spPr>
          <a:ln/>
        </p:spPr>
      </p:sp>
      <p:sp>
        <p:nvSpPr>
          <p:cNvPr id="54276" name="Rectangle 1027"/>
          <p:cNvSpPr>
            <a:spLocks noGrp="1" noChangeArrowheads="1"/>
          </p:cNvSpPr>
          <p:nvPr>
            <p:ph type="body" idx="1"/>
          </p:nvPr>
        </p:nvSpPr>
        <p:spPr>
          <a:noFill/>
          <a:ln/>
        </p:spPr>
        <p:txBody>
          <a:bodyPr/>
          <a:lstStyle/>
          <a:p>
            <a:pPr marL="228600" indent="-228600" eaLnBrk="1" hangingPunct="1">
              <a:buFontTx/>
              <a:buAutoNum type="arabicParenR"/>
            </a:pPr>
            <a:r>
              <a:rPr lang="en-US" b="1" smtClean="0"/>
              <a:t>Get stacked resources laid out for participants to get as they come in.</a:t>
            </a:r>
          </a:p>
          <a:p>
            <a:pPr marL="228600" indent="-228600" eaLnBrk="1" hangingPunct="1">
              <a:buFontTx/>
              <a:buAutoNum type="arabicParenR"/>
            </a:pPr>
            <a:r>
              <a:rPr lang="en-US" smtClean="0"/>
              <a:t>Pass out 3x5 cards on desks</a:t>
            </a:r>
          </a:p>
          <a:p>
            <a:pPr marL="228600" indent="-228600" eaLnBrk="1" hangingPunct="1">
              <a:buFontTx/>
              <a:buAutoNum type="arabicParenR"/>
            </a:pPr>
            <a:r>
              <a:rPr lang="en-US" smtClean="0"/>
              <a:t>Intro speech</a:t>
            </a:r>
          </a:p>
          <a:p>
            <a:pPr marL="228600" indent="-228600" eaLnBrk="1" hangingPunct="1">
              <a:buFontTx/>
              <a:buAutoNum type="arabicParenR"/>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5BA337EF-C183-494E-970E-9C5C3AE524C1}" type="slidenum">
              <a:rPr lang="en-US" smtClean="0"/>
              <a:pPr/>
              <a:t>10</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b="1" dirty="0" smtClean="0"/>
              <a:t> (Assessment Balance and Quality)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7EECC118-13C6-40C4-A8E2-2F4350F7F6E3}" type="slidenum">
              <a:rPr lang="en-US" smtClean="0"/>
              <a:pPr/>
              <a:t>11</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r>
              <a:rPr lang="en-US" b="1" dirty="0" smtClean="0"/>
              <a:t> </a:t>
            </a:r>
          </a:p>
          <a:p>
            <a:pPr eaLnBrk="1" hangingPunct="1"/>
            <a:r>
              <a:rPr lang="en-US" b="1" dirty="0" smtClean="0"/>
              <a:t>Awareness that there is a regulation give a little history</a:t>
            </a:r>
          </a:p>
          <a:p>
            <a:pPr eaLnBrk="1" hangingPunct="1"/>
            <a:r>
              <a:rPr lang="en-US" b="1" dirty="0" smtClean="0"/>
              <a:t>This one is a state regulation, every state is different, ours is pretty comprehensive</a:t>
            </a:r>
          </a:p>
          <a:p>
            <a:pPr eaLnBrk="1" hangingPunct="1"/>
            <a:r>
              <a:rPr lang="en-US" b="1" dirty="0" smtClean="0"/>
              <a:t>We receive a lot of questions about regulation. </a:t>
            </a:r>
          </a:p>
          <a:p>
            <a:pPr eaLnBrk="1" hangingPunct="1"/>
            <a:endParaRPr lang="en-US" b="1" dirty="0" smtClean="0"/>
          </a:p>
          <a:p>
            <a:pPr eaLnBrk="1" hangingPunct="1"/>
            <a:r>
              <a:rPr lang="en-US" dirty="0" smtClean="0"/>
              <a:t>Explain the relationship between KRS &amp; KAR</a:t>
            </a:r>
          </a:p>
          <a:p>
            <a:pPr eaLnBrk="1" hangingPunct="1"/>
            <a:r>
              <a:rPr lang="en-US" dirty="0" smtClean="0"/>
              <a:t>Web site links you directly to regulation (LRC)</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smtClean="0">
                <a:latin typeface="HELVETICA" pitchFamily="34" charset="0"/>
              </a:rPr>
              <a:t>The regulation here clearly states the gifted &amp; talented students curriculum must be differentiated to further develop individual interest, needs &amp; abilities. </a:t>
            </a:r>
            <a:endParaRPr lang="en-US" smtClean="0"/>
          </a:p>
        </p:txBody>
      </p:sp>
      <p:sp>
        <p:nvSpPr>
          <p:cNvPr id="63492" name="Slide Number Placeholder 3"/>
          <p:cNvSpPr>
            <a:spLocks noGrp="1"/>
          </p:cNvSpPr>
          <p:nvPr>
            <p:ph type="sldNum" sz="quarter" idx="5"/>
          </p:nvPr>
        </p:nvSpPr>
        <p:spPr>
          <a:noFill/>
        </p:spPr>
        <p:txBody>
          <a:bodyPr/>
          <a:lstStyle/>
          <a:p>
            <a:fld id="{B23F14A5-C512-4F88-9EF1-4E235E28416E}"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4BC2E684-B6A9-40DF-BB5A-C8F7F9CD9194}" type="slidenum">
              <a:rPr lang="en-US" smtClean="0"/>
              <a:pPr/>
              <a:t>13</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marL="228600" indent="-228600" eaLnBrk="1" hangingPunct="1"/>
            <a:r>
              <a:rPr lang="en-US" b="1" dirty="0" smtClean="0"/>
              <a:t> </a:t>
            </a:r>
          </a:p>
          <a:p>
            <a:pPr marL="228600" indent="-228600" eaLnBrk="1" hangingPunct="1"/>
            <a:r>
              <a:rPr lang="en-US" dirty="0" smtClean="0"/>
              <a:t>Regulation definitions</a:t>
            </a:r>
          </a:p>
          <a:p>
            <a:pPr marL="228600" indent="-228600" eaLnBrk="1" hangingPunct="1"/>
            <a:endParaRPr lang="en-US" dirty="0" smtClean="0"/>
          </a:p>
          <a:p>
            <a:pPr marL="228600" indent="-228600" eaLnBrk="1" hangingPunct="1"/>
            <a:r>
              <a:rPr lang="en-US" dirty="0" smtClean="0"/>
              <a:t>Diff. Activity (not using…)</a:t>
            </a:r>
          </a:p>
          <a:p>
            <a:pPr marL="228600" indent="-228600" eaLnBrk="1" hangingPunct="1">
              <a:buFontTx/>
              <a:buAutoNum type="arabicParenR"/>
            </a:pPr>
            <a:endParaRPr lang="en-US" dirty="0" smtClean="0"/>
          </a:p>
          <a:p>
            <a:pPr marL="228600" indent="-228600"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(Assessment Balance and Quality)</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259925A-2940-4618-9663-5772067CBEF2}" type="slidenum">
              <a:rPr lang="en-US" smtClean="0"/>
              <a:pPr/>
              <a:t>15</a:t>
            </a:fld>
            <a:endParaRPr lang="en-US" smtClean="0"/>
          </a:p>
        </p:txBody>
      </p:sp>
      <p:sp>
        <p:nvSpPr>
          <p:cNvPr id="65539" name="Rectangle 1026"/>
          <p:cNvSpPr>
            <a:spLocks noGrp="1" noRot="1" noChangeAspect="1" noChangeArrowheads="1" noTextEdit="1"/>
          </p:cNvSpPr>
          <p:nvPr>
            <p:ph type="sldImg"/>
          </p:nvPr>
        </p:nvSpPr>
        <p:spPr>
          <a:ln/>
        </p:spPr>
      </p:sp>
      <p:sp>
        <p:nvSpPr>
          <p:cNvPr id="65540" name="Rectangle 1027"/>
          <p:cNvSpPr>
            <a:spLocks noGrp="1" noChangeArrowheads="1"/>
          </p:cNvSpPr>
          <p:nvPr>
            <p:ph type="body" idx="1"/>
          </p:nvPr>
        </p:nvSpPr>
        <p:spPr>
          <a:noFill/>
          <a:ln/>
        </p:spPr>
        <p:txBody>
          <a:bodyPr/>
          <a:lstStyle/>
          <a:p>
            <a:pPr eaLnBrk="1" hangingPunct="1"/>
            <a:r>
              <a:rPr lang="en-US" b="1" dirty="0" smtClean="0"/>
              <a:t>GREG</a:t>
            </a:r>
          </a:p>
          <a:p>
            <a:pPr eaLnBrk="1" hangingPunct="1"/>
            <a:r>
              <a:rPr lang="en-US" sz="1200" b="1" kern="1200" dirty="0" smtClean="0">
                <a:solidFill>
                  <a:schemeClr val="tx1"/>
                </a:solidFill>
                <a:latin typeface="Arial" pitchFamily="34" charset="0"/>
                <a:ea typeface="+mn-ea"/>
                <a:cs typeface="+mn-cs"/>
              </a:rPr>
              <a:t>704 KAR 3:305. Minimum requirements for high school graduation. Section 5</a:t>
            </a:r>
          </a:p>
          <a:p>
            <a:pPr eaLnBrk="1" hangingPunct="1"/>
            <a:r>
              <a:rPr lang="en-US" sz="1200" kern="1200" dirty="0" smtClean="0">
                <a:solidFill>
                  <a:schemeClr val="tx1"/>
                </a:solidFill>
                <a:latin typeface="Arial" pitchFamily="34" charset="0"/>
                <a:ea typeface="+mn-ea"/>
                <a:cs typeface="+mn-cs"/>
              </a:rPr>
              <a:t>A board of education may award credit toward high school graduation for satisfactory demonstration of learning based on content standards described in the program of studies, 704 KAR 3:303, and a rigorous performance standards policy established by the board of education. </a:t>
            </a:r>
            <a:endParaRPr lang="en-US" sz="1200" b="1" kern="1200" dirty="0" smtClean="0">
              <a:solidFill>
                <a:schemeClr val="tx1"/>
              </a:solidFill>
              <a:latin typeface="Arial" pitchFamily="34" charset="0"/>
              <a:ea typeface="+mn-ea"/>
              <a:cs typeface="+mn-cs"/>
            </a:endParaRPr>
          </a:p>
          <a:p>
            <a:r>
              <a:rPr lang="en-US" sz="1200" kern="1200" dirty="0" smtClean="0">
                <a:solidFill>
                  <a:schemeClr val="tx1"/>
                </a:solidFill>
                <a:latin typeface="Arial" pitchFamily="34" charset="0"/>
                <a:ea typeface="+mn-ea"/>
                <a:cs typeface="+mn-cs"/>
              </a:rPr>
              <a:t>A board of education shall award credit toward high school graduation based on:</a:t>
            </a:r>
          </a:p>
          <a:p>
            <a:r>
              <a:rPr lang="en-US" sz="1200" kern="1200" dirty="0" smtClean="0">
                <a:solidFill>
                  <a:schemeClr val="tx1"/>
                </a:solidFill>
                <a:latin typeface="Arial" pitchFamily="34" charset="0"/>
                <a:ea typeface="+mn-ea"/>
                <a:cs typeface="+mn-cs"/>
              </a:rPr>
              <a:t>      (a) A standards-based Carnegie unit credit that shall consist of at least 120 hours of instructional time in one subject; or</a:t>
            </a:r>
          </a:p>
          <a:p>
            <a:r>
              <a:rPr lang="en-US" sz="1200" kern="1200" dirty="0" smtClean="0">
                <a:solidFill>
                  <a:schemeClr val="tx1"/>
                </a:solidFill>
                <a:latin typeface="Arial" pitchFamily="34" charset="0"/>
                <a:ea typeface="+mn-ea"/>
                <a:cs typeface="+mn-cs"/>
              </a:rPr>
              <a:t>      (b) A standards-based performance-based credit, regardless of the number of instructional hours in one (1) subject.</a:t>
            </a:r>
          </a:p>
          <a:p>
            <a:r>
              <a:rPr lang="en-US" sz="1200" kern="1200" dirty="0" smtClean="0">
                <a:solidFill>
                  <a:schemeClr val="tx1"/>
                </a:solidFill>
                <a:latin typeface="Arial" pitchFamily="34" charset="0"/>
                <a:ea typeface="+mn-ea"/>
                <a:cs typeface="+mn-cs"/>
              </a:rPr>
              <a:t>       </a:t>
            </a:r>
          </a:p>
          <a:p>
            <a:pPr eaLnBrk="1" hangingPunct="1"/>
            <a:endParaRPr lang="en-US" b="1"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585D02E-218B-4A8F-948F-FFBDBEF88A15}" type="slidenum">
              <a:rPr lang="en-US" smtClean="0"/>
              <a:pPr/>
              <a:t>16</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AFA3C5E4-50DA-427D-85AB-AE6CA8984C4F}" type="slidenum">
              <a:rPr lang="en-US" smtClean="0"/>
              <a:pPr/>
              <a:t>17</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b="1" dirty="0" smtClean="0"/>
              <a:t> </a:t>
            </a:r>
          </a:p>
          <a:p>
            <a:pPr eaLnBrk="1" hangingPunct="1"/>
            <a:r>
              <a:rPr lang="en-US" b="1" dirty="0" smtClean="0"/>
              <a:t>Big Picture</a:t>
            </a:r>
          </a:p>
          <a:p>
            <a:pPr eaLnBrk="1" hangingPunct="1"/>
            <a:r>
              <a:rPr lang="en-US" b="1" dirty="0" smtClean="0"/>
              <a:t>(Go slow enough to answer questions but fast enough to cover material)</a:t>
            </a: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p:spPr>
      </p:sp>
      <p:sp>
        <p:nvSpPr>
          <p:cNvPr id="358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 over Jeff’s power point and notes</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47039470-F83A-4EF1-AFB2-808C117D24DA}" type="slidenum">
              <a:rPr lang="en-US" smtClean="0"/>
              <a:pPr/>
              <a:t>2</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marL="228600" indent="-228600" eaLnBrk="1" hangingPunct="1"/>
            <a:r>
              <a:rPr lang="en-US" b="1" dirty="0" smtClean="0">
                <a:solidFill>
                  <a:schemeClr val="accent2"/>
                </a:solidFill>
              </a:rPr>
              <a:t> </a:t>
            </a:r>
          </a:p>
          <a:p>
            <a:pPr marL="228600" indent="-228600" eaLnBrk="1" hangingPunct="1"/>
            <a:r>
              <a:rPr lang="en-US" dirty="0" smtClean="0"/>
              <a:t>Greg: Bring greetings from the dept</a:t>
            </a:r>
          </a:p>
          <a:p>
            <a:pPr marL="228600" indent="-228600" eaLnBrk="1" hangingPunct="1"/>
            <a:r>
              <a:rPr lang="en-US" dirty="0" smtClean="0">
                <a:solidFill>
                  <a:srgbClr val="000000"/>
                </a:solidFill>
                <a:cs typeface="Times New Roman" pitchFamily="18" charset="0"/>
              </a:rPr>
              <a:t>“On behalf of the commissioner, Dr. Terry Holliday, and the Kentucky Board of Education, I bring you greetings from the Kentucky Department of Education.”</a:t>
            </a:r>
          </a:p>
          <a:p>
            <a:pPr marL="228600" indent="-228600" eaLnBrk="1" hangingPunct="1"/>
            <a:r>
              <a:rPr lang="en-US" dirty="0" smtClean="0">
                <a:solidFill>
                  <a:srgbClr val="000000"/>
                </a:solidFill>
                <a:cs typeface="Times New Roman" pitchFamily="18" charset="0"/>
              </a:rPr>
              <a:t>Intro myself and give background</a:t>
            </a:r>
          </a:p>
          <a:p>
            <a:pPr marL="228600" indent="-228600" eaLnBrk="1" hangingPunct="1"/>
            <a:r>
              <a:rPr lang="en-US" dirty="0" smtClean="0">
                <a:solidFill>
                  <a:srgbClr val="000000"/>
                </a:solidFill>
                <a:cs typeface="Times New Roman" pitchFamily="18" charset="0"/>
              </a:rPr>
              <a:t>Changes in the department with the Re-org. “But I think the changes we have seen so far have been good.”  </a:t>
            </a:r>
            <a:endParaRPr lang="en-US" dirty="0" smtClean="0"/>
          </a:p>
          <a:p>
            <a:pPr marL="228600" indent="-228600" eaLnBrk="1" hangingPunct="1"/>
            <a:r>
              <a:rPr lang="en-US" dirty="0" smtClean="0"/>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60824502-51EC-4EE9-8C09-682309DBA4E7}" type="slidenum">
              <a:rPr lang="en-US" smtClean="0"/>
              <a:pPr/>
              <a:t>22</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b="1" dirty="0" smtClean="0"/>
              <a:t> (information needed</a:t>
            </a:r>
            <a:r>
              <a:rPr lang="en-US" b="1" baseline="0" dirty="0" smtClean="0"/>
              <a:t> on the training)</a:t>
            </a:r>
            <a:endParaRPr lang="en-US" dirty="0" smtClean="0"/>
          </a:p>
          <a:p>
            <a:pPr eaLnBrk="1" hangingPunct="1"/>
            <a:r>
              <a:rPr lang="en-US" b="1" dirty="0" smtClean="0"/>
              <a:t>Concerns: How many people are responsible for data entry? </a:t>
            </a:r>
          </a:p>
          <a:p>
            <a:pPr eaLnBrk="1" hangingPunct="1"/>
            <a:r>
              <a:rPr lang="en-US" b="1" dirty="0" smtClean="0"/>
              <a:t>Clean data is important &amp; reports… Accurate data is only as reliable as the data entry.</a:t>
            </a:r>
          </a:p>
          <a:p>
            <a:pPr eaLnBrk="1" hangingPunct="1"/>
            <a:r>
              <a:rPr lang="en-US" b="1" dirty="0" smtClean="0"/>
              <a:t>KDE responsible for Nationwide data input, ultimately impacting GT students and the Quality of GT Education overall, nationally and state </a:t>
            </a:r>
            <a:endParaRPr lang="en-US" sz="800" dirty="0" smtClean="0">
              <a:latin typeface="Arial Unicode MS" pitchFamily="34" charset="-128"/>
              <a:cs typeface="Times New Roman" pitchFamily="18" charset="0"/>
            </a:endParaRPr>
          </a:p>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5930FB8-DC63-4689-BE23-9EBD349B863A}" type="slidenum">
              <a:rPr lang="en-US" smtClean="0"/>
              <a:pPr/>
              <a:t>23</a:t>
            </a:fld>
            <a:endParaRPr lang="en-US" smtClean="0"/>
          </a:p>
        </p:txBody>
      </p:sp>
      <p:sp>
        <p:nvSpPr>
          <p:cNvPr id="69635" name="Rectangle 1026"/>
          <p:cNvSpPr>
            <a:spLocks noGrp="1" noRot="1" noChangeAspect="1" noChangeArrowheads="1" noTextEdit="1"/>
          </p:cNvSpPr>
          <p:nvPr>
            <p:ph type="sldImg"/>
          </p:nvPr>
        </p:nvSpPr>
        <p:spPr>
          <a:ln/>
        </p:spPr>
      </p:sp>
      <p:sp>
        <p:nvSpPr>
          <p:cNvPr id="69636" name="Rectangle 1027"/>
          <p:cNvSpPr>
            <a:spLocks noGrp="1" noChangeArrowheads="1"/>
          </p:cNvSpPr>
          <p:nvPr>
            <p:ph type="body" idx="1"/>
          </p:nvPr>
        </p:nvSpPr>
        <p:spPr>
          <a:noFill/>
          <a:ln/>
        </p:spPr>
        <p:txBody>
          <a:bodyPr/>
          <a:lstStyle/>
          <a:p>
            <a:pPr eaLnBrk="1" hangingPunct="1"/>
            <a:r>
              <a:rPr lang="en-US" dirty="0" smtClean="0"/>
              <a:t>2 year trend: PTP STILL too low and needs to Increase!!!!! </a:t>
            </a:r>
          </a:p>
          <a:p>
            <a:pPr eaLnBrk="1" hangingPunct="1"/>
            <a:r>
              <a:rPr lang="en-US" dirty="0" smtClean="0"/>
              <a:t>25% should easily constitute the PTP considering all areas involved and the wider net cast.</a:t>
            </a:r>
            <a:endParaRPr lang="en-US" sz="1000" b="1" i="1" dirty="0" smtClean="0"/>
          </a:p>
          <a:p>
            <a:pPr eaLnBrk="1" hangingPunct="1"/>
            <a:r>
              <a:rPr lang="en-US" dirty="0" smtClean="0"/>
              <a:t>Early years are critical. A gifted child who has become bored in elementary school will be difficult to turn around in middle or high school.</a:t>
            </a:r>
          </a:p>
          <a:p>
            <a:pPr eaLnBrk="1" hangingPunct="1"/>
            <a:endParaRPr lang="en-US" dirty="0" smtClean="0"/>
          </a:p>
          <a:p>
            <a:pPr eaLnBrk="1" hangingPunct="1"/>
            <a:r>
              <a:rPr lang="en-US" dirty="0" smtClean="0"/>
              <a:t>4-12: No recommendations ATT, need to look more closely at individual areas</a:t>
            </a:r>
          </a:p>
          <a:p>
            <a:pPr eaLnBrk="1" hangingPunct="1"/>
            <a:r>
              <a:rPr lang="en-US" dirty="0" smtClean="0"/>
              <a:t>As number of categories we identify in increases (11 total) this number will be larger.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10909819-F5C2-4206-AE0B-65FF33F6C436}" type="slidenum">
              <a:rPr lang="en-US" smtClean="0"/>
              <a:pPr/>
              <a:t>24</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b="1" dirty="0" smtClean="0"/>
              <a:t> Percentages of Gifted kids first</a:t>
            </a:r>
          </a:p>
          <a:p>
            <a:pPr eaLnBrk="1" hangingPunct="1"/>
            <a:r>
              <a:rPr lang="en-US" b="1" dirty="0" smtClean="0"/>
              <a:t>Percentages of Regular Kids second</a:t>
            </a:r>
            <a:endParaRPr lang="en-US" dirty="0" smtClean="0"/>
          </a:p>
          <a:p>
            <a:pPr eaLnBrk="1" hangingPunct="1"/>
            <a:r>
              <a:rPr lang="en-US" dirty="0" smtClean="0"/>
              <a:t>GI is still definitely too high. Look at your procedures and regulation for identification.</a:t>
            </a:r>
          </a:p>
          <a:p>
            <a:pPr eaLnBrk="1" hangingPunct="1"/>
            <a:r>
              <a:rPr lang="en-US" dirty="0" smtClean="0"/>
              <a:t>This number should near 2-4 %</a:t>
            </a:r>
          </a:p>
          <a:p>
            <a:pPr eaLnBrk="1" hangingPunct="1"/>
            <a:r>
              <a:rPr lang="en-US" dirty="0" smtClean="0"/>
              <a:t>Share IQ stats 130 IQ=97% or 1/33 people or 3% of population</a:t>
            </a:r>
          </a:p>
          <a:p>
            <a:pPr eaLnBrk="1" hangingPunct="1"/>
            <a:r>
              <a:rPr lang="en-US" dirty="0" smtClean="0"/>
              <a:t> Creativity &amp; Leadership: No recommendations ATT. Numbers seem ok, but would be better to look at district procedures…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215A58D3-A9AF-4EDB-B232-BA7D3273E390}" type="slidenum">
              <a:rPr lang="en-US" smtClean="0"/>
              <a:pPr/>
              <a:t>25</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b="1" dirty="0" smtClean="0"/>
              <a:t> </a:t>
            </a:r>
          </a:p>
          <a:p>
            <a:pPr eaLnBrk="1" hangingPunct="1"/>
            <a:r>
              <a:rPr lang="en-US" b="1" dirty="0" smtClean="0"/>
              <a:t>Percentages of Gifted kids first</a:t>
            </a:r>
          </a:p>
          <a:p>
            <a:pPr eaLnBrk="1" hangingPunct="1"/>
            <a:r>
              <a:rPr lang="en-US" b="1" dirty="0" smtClean="0"/>
              <a:t>Percentages of Regular Kids second</a:t>
            </a:r>
          </a:p>
          <a:p>
            <a:pPr eaLnBrk="1" hangingPunct="1"/>
            <a:r>
              <a:rPr lang="en-US" b="1" dirty="0" smtClean="0"/>
              <a:t>SA (looking at 96%+, according to general statistical average, each SA shouldn’t be more than 4% in each)</a:t>
            </a:r>
          </a:p>
          <a:p>
            <a:pPr eaLnBrk="1" hangingPunct="1"/>
            <a:r>
              <a:rPr lang="en-US" b="1" dirty="0" smtClean="0"/>
              <a:t>There may be more or less per district that will qualify as this is an average and districts may vary. </a:t>
            </a:r>
          </a:p>
          <a:p>
            <a:pPr eaLnBrk="1" hangingPunct="1"/>
            <a:r>
              <a:rPr lang="en-US" b="1" dirty="0" smtClean="0"/>
              <a:t>However, 6-8% in LA &amp; Math seem a high indicator and may be an area of consideration, look at ID P/P, ID tools.</a:t>
            </a:r>
          </a:p>
          <a:p>
            <a:pPr eaLnBrk="1" hangingPunct="1"/>
            <a:r>
              <a:rPr lang="en-US" b="1" dirty="0" smtClean="0"/>
              <a:t>(Some students should be overlapping)</a:t>
            </a:r>
          </a:p>
          <a:p>
            <a:pPr eaLnBrk="1" hangingPunct="1"/>
            <a:r>
              <a:rPr lang="en-US" b="1" dirty="0" smtClean="0"/>
              <a:t>VPA: Again, there will be overlapping, however, we should be looking at </a:t>
            </a:r>
            <a:r>
              <a:rPr lang="en-US" b="1" dirty="0" err="1" smtClean="0"/>
              <a:t>at</a:t>
            </a:r>
            <a:r>
              <a:rPr lang="en-US" b="1" dirty="0" smtClean="0"/>
              <a:t> least the top 2-4% in each category</a:t>
            </a:r>
          </a:p>
          <a:p>
            <a:pPr eaLnBrk="1" hangingPunct="1"/>
            <a:r>
              <a:rPr lang="en-US" b="1" dirty="0" smtClean="0"/>
              <a:t>(No B&amp;W answers, only need for analysis of data and program)</a:t>
            </a:r>
          </a:p>
          <a:p>
            <a:pPr eaLnBrk="1" hangingPunct="1"/>
            <a:endParaRPr lang="en-US" b="1"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Compare</a:t>
            </a:r>
            <a:r>
              <a:rPr lang="en-US" baseline="0" dirty="0" smtClean="0"/>
              <a:t> like populations. Should match up </a:t>
            </a:r>
          </a:p>
          <a:p>
            <a:r>
              <a:rPr lang="en-US" baseline="0" dirty="0" smtClean="0"/>
              <a:t>Caucasian little high</a:t>
            </a:r>
          </a:p>
          <a:p>
            <a:r>
              <a:rPr lang="en-US" baseline="0" dirty="0" smtClean="0"/>
              <a:t>African American, Hispanic,  too low</a:t>
            </a:r>
          </a:p>
          <a:p>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Asian a little</a:t>
            </a:r>
            <a:r>
              <a:rPr lang="en-US" baseline="0" dirty="0" smtClean="0"/>
              <a:t> high</a:t>
            </a:r>
          </a:p>
          <a:p>
            <a:r>
              <a:rPr lang="en-US" baseline="0" dirty="0" smtClean="0"/>
              <a:t>American Indian low</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40409CE1-4A4C-4060-9F1B-486C0A2B0A7A}" type="slidenum">
              <a:rPr lang="en-US" smtClean="0"/>
              <a:pPr/>
              <a:t>28</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b="1" dirty="0" smtClean="0"/>
              <a:t> ASK THESE QUESTIONS!</a:t>
            </a:r>
          </a:p>
          <a:p>
            <a:pPr eaLnBrk="1" hangingPunct="1"/>
            <a:r>
              <a:rPr lang="en-US" b="1" dirty="0" smtClean="0"/>
              <a:t>1) What could be done?</a:t>
            </a:r>
          </a:p>
          <a:p>
            <a:pPr eaLnBrk="1" hangingPunct="1"/>
            <a:r>
              <a:rPr lang="en-US" b="1" dirty="0" smtClean="0"/>
              <a:t>Kindergarten ID: </a:t>
            </a:r>
          </a:p>
          <a:p>
            <a:pPr eaLnBrk="1" hangingPunct="1"/>
            <a:r>
              <a:rPr lang="en-US" b="1" dirty="0" smtClean="0"/>
              <a:t>-</a:t>
            </a:r>
            <a:r>
              <a:rPr lang="en-US" dirty="0" smtClean="0"/>
              <a:t>student walking in the door reading, manipulating numbers…</a:t>
            </a:r>
          </a:p>
          <a:p>
            <a:pPr eaLnBrk="1" hangingPunct="1"/>
            <a:r>
              <a:rPr lang="en-US" dirty="0" smtClean="0"/>
              <a:t>2) What services might be appropriate?</a:t>
            </a:r>
          </a:p>
          <a:p>
            <a:pPr eaLnBrk="1" hangingPunct="1"/>
            <a:r>
              <a:rPr lang="en-US" dirty="0" smtClean="0"/>
              <a:t>3) What might be done?</a:t>
            </a:r>
          </a:p>
          <a:p>
            <a:pPr eaLnBrk="1" hangingPunct="1"/>
            <a:r>
              <a:rPr lang="en-US" dirty="0" smtClean="0"/>
              <a:t>4) </a:t>
            </a:r>
            <a:r>
              <a:rPr lang="en-US" b="1" dirty="0" smtClean="0"/>
              <a:t>Creativity:</a:t>
            </a:r>
            <a:r>
              <a:rPr lang="en-US" dirty="0" smtClean="0"/>
              <a:t>   </a:t>
            </a:r>
          </a:p>
          <a:p>
            <a:pPr eaLnBrk="1" hangingPunct="1"/>
            <a:r>
              <a:rPr lang="en-US" dirty="0" smtClean="0"/>
              <a:t>5) What tools are you using? 3 pieces of evidence? Weight of evidence?</a:t>
            </a:r>
          </a:p>
          <a:p>
            <a:pPr eaLnBrk="1" hangingPunct="1"/>
            <a:r>
              <a:rPr lang="en-US" dirty="0" smtClean="0"/>
              <a:t>6) How can we stay informed and dispel myths?</a:t>
            </a:r>
          </a:p>
          <a:p>
            <a:pPr eaLnBrk="1" hangingPunct="1"/>
            <a:r>
              <a:rPr lang="en-US" b="1" dirty="0" smtClean="0"/>
              <a:t>(Strategies)</a:t>
            </a:r>
          </a:p>
          <a:p>
            <a:pPr eaLnBrk="1" hangingPunct="1"/>
            <a:r>
              <a:rPr lang="en-US" dirty="0" smtClean="0"/>
              <a:t>--Regulations in one hand</a:t>
            </a:r>
          </a:p>
          <a:p>
            <a:pPr eaLnBrk="1" hangingPunct="1"/>
            <a:r>
              <a:rPr lang="en-US" dirty="0" smtClean="0"/>
              <a:t>--District Policies/procedures in the other</a:t>
            </a:r>
          </a:p>
          <a:p>
            <a:pPr eaLnBrk="1" hangingPunct="1"/>
            <a:r>
              <a:rPr lang="en-US" dirty="0" smtClean="0"/>
              <a:t>--Plus: Reference materials, books, magazines, web resources, etc. to </a:t>
            </a:r>
          </a:p>
          <a:p>
            <a:pPr eaLnBrk="1" hangingPunct="1"/>
            <a:r>
              <a:rPr lang="en-US" b="1" dirty="0" smtClean="0"/>
              <a:t>stay informed and current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5581A45-98F1-414B-A917-4C42817170CF}" type="slidenum">
              <a:rPr lang="en-US" smtClean="0"/>
              <a:pPr/>
              <a:t>29</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b="1" smtClean="0"/>
              <a:t> </a:t>
            </a:r>
          </a:p>
          <a:p>
            <a:pPr eaLnBrk="1" hangingPunct="1"/>
            <a:r>
              <a:rPr lang="en-US" smtClean="0"/>
              <a:t>Discuss the Summative Evaluation 2009-10</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C7027893-612F-4C38-9DF5-E2A44E8B5CCB}" type="slidenum">
              <a:rPr lang="en-US" smtClean="0"/>
              <a:pPr/>
              <a:t>30</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smtClean="0"/>
              <a:t>Can we make a commitment to go back into our districts and devise a meaningful PD?</a:t>
            </a:r>
          </a:p>
          <a:p>
            <a:pPr eaLnBrk="1" hangingPunct="1"/>
            <a:r>
              <a:rPr lang="en-US" dirty="0" smtClean="0"/>
              <a:t>You may even begin with a needs assessment from your staff/schools. </a:t>
            </a:r>
          </a:p>
          <a:p>
            <a:pPr eaLnBrk="1" hangingPunct="1"/>
            <a:r>
              <a:rPr lang="en-US" dirty="0" smtClean="0"/>
              <a:t>May start with Curriculum, Grouping Options, Differentiation…</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67CD458-D393-49D7-B552-73862AEA5252}" type="slidenum">
              <a:rPr lang="en-US" smtClean="0"/>
              <a:pPr/>
              <a:t>31</a:t>
            </a:fld>
            <a:endParaRPr lang="en-US" smtClean="0"/>
          </a:p>
        </p:txBody>
      </p:sp>
      <p:sp>
        <p:nvSpPr>
          <p:cNvPr id="75779" name="Rectangle 1026"/>
          <p:cNvSpPr>
            <a:spLocks noGrp="1" noRot="1" noChangeAspect="1" noChangeArrowheads="1" noTextEdit="1"/>
          </p:cNvSpPr>
          <p:nvPr>
            <p:ph type="sldImg"/>
          </p:nvPr>
        </p:nvSpPr>
        <p:spPr>
          <a:xfrm>
            <a:off x="1214438" y="708025"/>
            <a:ext cx="4724400" cy="3543300"/>
          </a:xfrm>
          <a:ln/>
        </p:spPr>
      </p:sp>
      <p:sp>
        <p:nvSpPr>
          <p:cNvPr id="75780" name="Rectangle 1027"/>
          <p:cNvSpPr>
            <a:spLocks noGrp="1" noChangeArrowheads="1"/>
          </p:cNvSpPr>
          <p:nvPr>
            <p:ph type="body" idx="1"/>
          </p:nvPr>
        </p:nvSpPr>
        <p:spPr>
          <a:noFill/>
          <a:ln/>
        </p:spPr>
        <p:txBody>
          <a:bodyPr/>
          <a:lstStyle/>
          <a:p>
            <a:pPr eaLnBrk="1" hangingPunct="1"/>
            <a:r>
              <a:rPr lang="en-US" b="1" dirty="0" smtClean="0"/>
              <a:t> </a:t>
            </a:r>
            <a:br>
              <a:rPr lang="en-US" b="1" dirty="0" smtClean="0"/>
            </a:br>
            <a:r>
              <a:rPr lang="en-US" b="1" dirty="0" smtClean="0"/>
              <a:t>1) Do you know what your percentages are? </a:t>
            </a:r>
          </a:p>
          <a:p>
            <a:pPr eaLnBrk="1" hangingPunct="1"/>
            <a:r>
              <a:rPr lang="en-US" b="1" dirty="0" smtClean="0"/>
              <a:t>2) Do you have P/P in place that address identification issues?</a:t>
            </a:r>
          </a:p>
          <a:p>
            <a:pPr eaLnBrk="1" hangingPunct="1"/>
            <a:r>
              <a:rPr lang="en-US" b="1" dirty="0" smtClean="0"/>
              <a:t>3) who can give an example of a screening process being used at the entry level? </a:t>
            </a:r>
          </a:p>
          <a:p>
            <a:pPr eaLnBrk="1" hangingPunct="1"/>
            <a:r>
              <a:rPr lang="en-US" dirty="0" smtClean="0"/>
              <a:t>There is no perfect identification system.</a:t>
            </a:r>
          </a:p>
          <a:p>
            <a:pPr eaLnBrk="1" hangingPunct="1"/>
            <a:r>
              <a:rPr lang="en-US" dirty="0" smtClean="0"/>
              <a:t>Joseph </a:t>
            </a:r>
            <a:r>
              <a:rPr lang="en-US" dirty="0" err="1" smtClean="0"/>
              <a:t>Renzulli</a:t>
            </a:r>
            <a:r>
              <a:rPr lang="en-US" dirty="0" smtClean="0"/>
              <a:t> writes that we need to be more flexible in identifying and serving students with great potential.  </a:t>
            </a:r>
          </a:p>
          <a:p>
            <a:pPr eaLnBrk="1" hangingPunct="1"/>
            <a:r>
              <a:rPr lang="en-US" dirty="0" smtClean="0"/>
              <a:t>In order to find students of diversity or poverty we need to approach identification with an </a:t>
            </a:r>
            <a:r>
              <a:rPr lang="en-US" b="1" dirty="0" smtClean="0"/>
              <a:t>open mind, a sense of fairness and a willingness to compromise.</a:t>
            </a:r>
            <a:r>
              <a:rPr lang="en-US" dirty="0" smtClean="0"/>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F27C7EE-2C48-4C4C-934F-6DEEFE8E3DD4}" type="slidenum">
              <a:rPr lang="en-US" smtClean="0"/>
              <a:pPr/>
              <a:t>3</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marL="228600" indent="-228600" eaLnBrk="1" hangingPunct="1"/>
            <a:r>
              <a:rPr lang="en-US" sz="1400" b="1" dirty="0" smtClean="0"/>
              <a:t> 1) go over the agenda</a:t>
            </a:r>
          </a:p>
          <a:p>
            <a:pPr marL="228600" indent="-228600" eaLnBrk="1" hangingPunct="1"/>
            <a:endParaRPr lang="en-US" sz="1400" b="1" dirty="0" smtClean="0"/>
          </a:p>
          <a:p>
            <a:pPr marL="228600" indent="-228600" eaLnBrk="1" hangingPunct="1"/>
            <a:r>
              <a:rPr lang="en-US" dirty="0" smtClean="0"/>
              <a:t>2) Just as we expect our GT students to achieve continuous progress and learn something new everyday. I hope you learn something new today and walk away with some practical information. </a:t>
            </a:r>
          </a:p>
          <a:p>
            <a:pPr marL="228600" indent="-228600" eaLnBrk="1" hangingPunct="1"/>
            <a:r>
              <a:rPr lang="en-US" dirty="0" smtClean="0"/>
              <a:t>3) Also, I know a lot of this information is preaching to the choir. It is important for you to take it back to your districts and get the information to THEM!!! Also, use information for GT parent nights.</a:t>
            </a:r>
          </a:p>
          <a:p>
            <a:pPr marL="228600" indent="-228600" eaLnBrk="1" hangingPunct="1"/>
            <a:r>
              <a:rPr lang="en-US" dirty="0" smtClean="0"/>
              <a:t>4)  if you need to ask an imperative question, please do, but if you think it may be addressed in the session or it’s a question you thought of and it can wait till the end, please write it down on the cards provided. I will have a few minutes at the end of this session for Q/A.</a:t>
            </a:r>
          </a:p>
          <a:p>
            <a:pPr marL="228600" indent="-228600" eaLnBrk="1" hangingPunct="1"/>
            <a:endParaRPr lang="en-US" sz="1000" b="1" i="1"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8E7776C-CB6F-44B0-AB19-BB981FADF4DC}" type="slidenum">
              <a:rPr lang="en-US" smtClean="0"/>
              <a:pPr/>
              <a:t>32</a:t>
            </a:fld>
            <a:endParaRPr lang="en-US" smtClean="0"/>
          </a:p>
        </p:txBody>
      </p:sp>
      <p:sp>
        <p:nvSpPr>
          <p:cNvPr id="76803" name="Rectangle 1026"/>
          <p:cNvSpPr>
            <a:spLocks noGrp="1" noRot="1" noChangeAspect="1" noChangeArrowheads="1" noTextEdit="1"/>
          </p:cNvSpPr>
          <p:nvPr>
            <p:ph type="sldImg"/>
          </p:nvPr>
        </p:nvSpPr>
        <p:spPr>
          <a:xfrm>
            <a:off x="1214438" y="708025"/>
            <a:ext cx="4724400" cy="3543300"/>
          </a:xfrm>
          <a:ln/>
        </p:spPr>
      </p:sp>
      <p:sp>
        <p:nvSpPr>
          <p:cNvPr id="76804" name="Rectangle 1027"/>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775327A-5B07-49DC-A0EA-06C7BEC07EBA}" type="slidenum">
              <a:rPr lang="en-US" smtClean="0"/>
              <a:pPr/>
              <a:t>33</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marL="228600" indent="-228600" eaLnBrk="1" hangingPunct="1">
              <a:buFontTx/>
              <a:buAutoNum type="arabicParenR"/>
            </a:pPr>
            <a:r>
              <a:rPr lang="en-US" b="1" dirty="0" smtClean="0">
                <a:solidFill>
                  <a:srgbClr val="000000"/>
                </a:solidFill>
                <a:cs typeface="Times New Roman" pitchFamily="18" charset="0"/>
              </a:rPr>
              <a:t> the new contact is Amy</a:t>
            </a:r>
            <a:r>
              <a:rPr lang="en-US" b="1" baseline="0" dirty="0" smtClean="0">
                <a:solidFill>
                  <a:srgbClr val="000000"/>
                </a:solidFill>
                <a:cs typeface="Times New Roman" pitchFamily="18" charset="0"/>
              </a:rPr>
              <a:t> Patterson</a:t>
            </a:r>
            <a:r>
              <a:rPr lang="en-US" b="1" dirty="0" smtClean="0">
                <a:solidFill>
                  <a:srgbClr val="000000"/>
                </a:solidFill>
                <a:cs typeface="Times New Roman" pitchFamily="18" charset="0"/>
              </a:rPr>
              <a:t>.</a:t>
            </a:r>
            <a:r>
              <a:rPr lang="en-US" b="1" dirty="0" smtClean="0"/>
              <a:t> </a:t>
            </a:r>
          </a:p>
          <a:p>
            <a:pPr marL="228600" indent="-228600" eaLnBrk="1" hangingPunct="1"/>
            <a:endParaRPr lang="en-US" b="1" dirty="0" smtClean="0"/>
          </a:p>
          <a:p>
            <a:pPr marL="228600" indent="-228600" eaLnBrk="1" hangingPunct="1"/>
            <a:r>
              <a:rPr lang="en-US" b="1" dirty="0" smtClean="0"/>
              <a:t> </a:t>
            </a:r>
          </a:p>
          <a:p>
            <a:pPr marL="228600" indent="-228600" eaLnBrk="1" hangingPunct="1"/>
            <a:r>
              <a:rPr lang="en-US" b="1" dirty="0" smtClean="0"/>
              <a:t>2) Registration is over, but it is still not too late to begin a class if you have students still interested. </a:t>
            </a:r>
          </a:p>
          <a:p>
            <a:pPr marL="228600" indent="-228600" eaLnBrk="1" hangingPunct="1"/>
            <a:r>
              <a:rPr lang="en-US" b="1" dirty="0" smtClean="0"/>
              <a:t>   - Blended Learning Courses for –Elementary/Middle and HS students</a:t>
            </a:r>
          </a:p>
          <a:p>
            <a:pPr marL="228600" indent="-228600" eaLnBrk="1" hangingPunct="1"/>
            <a:r>
              <a:rPr lang="en-US" b="1" dirty="0" smtClean="0"/>
              <a:t>   -Block Classes: allow 2 semesters before X-</a:t>
            </a:r>
            <a:r>
              <a:rPr lang="en-US" b="1" dirty="0" err="1" smtClean="0"/>
              <a:t>mas</a:t>
            </a:r>
            <a:endParaRPr lang="en-US" b="1"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B54124BF-2441-4E08-8A3D-439C54A42159}" type="slidenum">
              <a:rPr lang="en-US" smtClean="0"/>
              <a:pPr/>
              <a:t>34</a:t>
            </a:fld>
            <a:endParaRPr lang="en-US" smtClean="0"/>
          </a:p>
        </p:txBody>
      </p:sp>
      <p:sp>
        <p:nvSpPr>
          <p:cNvPr id="78851" name="Rectangle 1026"/>
          <p:cNvSpPr>
            <a:spLocks noGrp="1" noRot="1" noChangeAspect="1" noChangeArrowheads="1" noTextEdit="1"/>
          </p:cNvSpPr>
          <p:nvPr>
            <p:ph type="sldImg"/>
          </p:nvPr>
        </p:nvSpPr>
        <p:spPr>
          <a:ln/>
        </p:spPr>
      </p:sp>
      <p:sp>
        <p:nvSpPr>
          <p:cNvPr id="78852" name="Rectangle 1027"/>
          <p:cNvSpPr>
            <a:spLocks noGrp="1" noChangeArrowheads="1"/>
          </p:cNvSpPr>
          <p:nvPr>
            <p:ph type="body" idx="1"/>
          </p:nvPr>
        </p:nvSpPr>
        <p:spPr>
          <a:noFill/>
          <a:ln/>
        </p:spPr>
        <p:txBody>
          <a:bodyPr/>
          <a:lstStyle/>
          <a:p>
            <a:pPr eaLnBrk="1" hangingPunct="1"/>
            <a:r>
              <a:rPr lang="en-US" b="1" smtClean="0"/>
              <a:t> </a:t>
            </a:r>
          </a:p>
          <a:p>
            <a:pPr eaLnBrk="1" hangingPunct="1"/>
            <a:endParaRPr lang="en-US" b="1"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60B5BE99-8CFC-4898-84C4-603907E58370}" type="slidenum">
              <a:rPr lang="en-US" smtClean="0"/>
              <a:pPr/>
              <a:t>35</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b="1" dirty="0" smtClean="0"/>
              <a:t> </a:t>
            </a:r>
          </a:p>
          <a:p>
            <a:pPr eaLnBrk="1" hangingPunct="1"/>
            <a:endParaRPr lang="en-US" b="1"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3E0E6833-CBF4-45AA-94D5-B1908BAA449A}" type="slidenum">
              <a:rPr lang="en-US" smtClean="0"/>
              <a:pPr/>
              <a:t>36</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r>
              <a:rPr lang="en-US" b="1" dirty="0" smtClean="0"/>
              <a:t> Importance of Policies/procedures??</a:t>
            </a:r>
          </a:p>
          <a:p>
            <a:pPr eaLnBrk="1" hangingPunct="1"/>
            <a:r>
              <a:rPr lang="en-US" b="1" dirty="0" smtClean="0"/>
              <a:t>How important P/P are to the foundation of a strong GT Service Program</a:t>
            </a:r>
          </a:p>
          <a:p>
            <a:pPr eaLnBrk="1" hangingPunct="1"/>
            <a:endParaRPr lang="en-US" dirty="0" smtClean="0"/>
          </a:p>
          <a:p>
            <a:pPr eaLnBrk="1" hangingPunct="1"/>
            <a:r>
              <a:rPr lang="en-US" dirty="0" smtClean="0"/>
              <a:t>District Policies:</a:t>
            </a:r>
          </a:p>
          <a:p>
            <a:pPr eaLnBrk="1" hangingPunct="1"/>
            <a:r>
              <a:rPr lang="en-US" dirty="0" smtClean="0"/>
              <a:t>http://policy.ksba.org/ </a:t>
            </a:r>
          </a:p>
          <a:p>
            <a:pPr eaLnBrk="1" hangingPunct="1"/>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92F73FCC-CB1C-4EB4-B9CE-A8A1B46631E7}" type="slidenum">
              <a:rPr lang="en-US" smtClean="0"/>
              <a:pPr/>
              <a:t>37</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r>
              <a:rPr lang="en-US" b="1" smtClean="0"/>
              <a:t> </a:t>
            </a:r>
          </a:p>
          <a:p>
            <a:pPr eaLnBrk="1" hangingPunct="1"/>
            <a:r>
              <a:rPr lang="en-US" b="1" smtClean="0"/>
              <a:t>Do you know how to answer these questions? I am not comfortable on the spot answering these. They need more in-depth answers than I would like to handle off the cuff.</a:t>
            </a:r>
          </a:p>
          <a:p>
            <a:pPr eaLnBrk="1" hangingPunct="1"/>
            <a:r>
              <a:rPr lang="en-US" b="1" smtClean="0"/>
              <a:t>I intend to address the second issue within the PowerPoint, but don’t have enough experience to know 1 &amp; 3.</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6A5EB9F1-8AD0-44CF-A5B6-2FFB316F9842}" type="slidenum">
              <a:rPr lang="en-US" smtClean="0"/>
              <a:pPr/>
              <a:t>38</a:t>
            </a:fld>
            <a:endParaRPr lang="en-US" smtClean="0"/>
          </a:p>
        </p:txBody>
      </p:sp>
      <p:sp>
        <p:nvSpPr>
          <p:cNvPr id="82947" name="Rectangle 1026"/>
          <p:cNvSpPr>
            <a:spLocks noGrp="1" noRot="1" noChangeAspect="1" noChangeArrowheads="1" noTextEdit="1"/>
          </p:cNvSpPr>
          <p:nvPr>
            <p:ph type="sldImg"/>
          </p:nvPr>
        </p:nvSpPr>
        <p:spPr>
          <a:ln/>
        </p:spPr>
      </p:sp>
      <p:sp>
        <p:nvSpPr>
          <p:cNvPr id="82948" name="Rectangle 1027"/>
          <p:cNvSpPr>
            <a:spLocks noGrp="1" noChangeArrowheads="1"/>
          </p:cNvSpPr>
          <p:nvPr>
            <p:ph type="body" idx="1"/>
          </p:nvPr>
        </p:nvSpPr>
        <p:spPr>
          <a:noFill/>
          <a:ln/>
        </p:spPr>
        <p:txBody>
          <a:bodyPr/>
          <a:lstStyle/>
          <a:p>
            <a:pPr eaLnBrk="1" hangingPunct="1"/>
            <a:r>
              <a:rPr lang="en-US" b="1" smtClean="0"/>
              <a:t>LEAH</a:t>
            </a:r>
          </a:p>
          <a:p>
            <a:pPr eaLnBrk="1" hangingPunct="1"/>
            <a:r>
              <a:rPr lang="en-US" b="1" smtClean="0"/>
              <a:t>Find them early and serve them.</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2D5973D2-E57D-4100-895B-C165997EB8D7}" type="slidenum">
              <a:rPr lang="en-US" smtClean="0"/>
              <a:pPr/>
              <a:t>39</a:t>
            </a:fld>
            <a:endParaRPr lang="en-US" smtClean="0"/>
          </a:p>
        </p:txBody>
      </p:sp>
      <p:sp>
        <p:nvSpPr>
          <p:cNvPr id="83971" name="Rectangle 3074"/>
          <p:cNvSpPr>
            <a:spLocks noGrp="1" noRot="1" noChangeAspect="1" noChangeArrowheads="1" noTextEdit="1"/>
          </p:cNvSpPr>
          <p:nvPr>
            <p:ph type="sldImg"/>
          </p:nvPr>
        </p:nvSpPr>
        <p:spPr>
          <a:ln/>
        </p:spPr>
      </p:sp>
      <p:sp>
        <p:nvSpPr>
          <p:cNvPr id="83972" name="Rectangle 3075"/>
          <p:cNvSpPr>
            <a:spLocks noGrp="1" noChangeArrowheads="1"/>
          </p:cNvSpPr>
          <p:nvPr>
            <p:ph type="body" idx="1"/>
          </p:nvPr>
        </p:nvSpPr>
        <p:spPr>
          <a:noFill/>
          <a:ln/>
        </p:spPr>
        <p:txBody>
          <a:bodyPr/>
          <a:lstStyle/>
          <a:p>
            <a:pPr eaLnBrk="1" hangingPunct="1"/>
            <a:r>
              <a:rPr lang="en-US" b="1" smtClean="0"/>
              <a:t> </a:t>
            </a: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notes</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40</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4FED5D1-F013-4BEE-9320-714921FB3CC0}" type="slidenum">
              <a:rPr lang="en-US" smtClean="0"/>
              <a:pPr/>
              <a:t>42</a:t>
            </a:fld>
            <a:endParaRPr lang="en-US" smtClean="0"/>
          </a:p>
        </p:txBody>
      </p:sp>
      <p:sp>
        <p:nvSpPr>
          <p:cNvPr id="84995" name="Rectangle 2"/>
          <p:cNvSpPr>
            <a:spLocks noGrp="1" noRot="1" noChangeAspect="1" noChangeArrowheads="1" noTextEdit="1"/>
          </p:cNvSpPr>
          <p:nvPr>
            <p:ph type="sldImg"/>
          </p:nvPr>
        </p:nvSpPr>
        <p:spPr>
          <a:xfrm>
            <a:off x="1214438" y="708025"/>
            <a:ext cx="4724400" cy="3543300"/>
          </a:xfrm>
          <a:ln/>
        </p:spPr>
      </p:sp>
      <p:sp>
        <p:nvSpPr>
          <p:cNvPr id="84996" name="Rectangle 3"/>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new standards are found at this site.</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7349BFD-9A9D-4704-9EA6-52F5EA65B3E4}" type="slidenum">
              <a:rPr lang="en-US" smtClean="0"/>
              <a:pPr/>
              <a:t>43</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b="1" dirty="0" smtClean="0"/>
              <a:t> </a:t>
            </a:r>
          </a:p>
          <a:p>
            <a:pPr eaLnBrk="1" hangingPunct="1"/>
            <a:r>
              <a:rPr lang="en-US" b="1" dirty="0" smtClean="0"/>
              <a:t>Do the GT Resource teachers have the GT endorsement?</a:t>
            </a:r>
          </a:p>
          <a:p>
            <a:pPr eaLnBrk="1" hangingPunct="1"/>
            <a:r>
              <a:rPr lang="en-US" b="1" dirty="0" smtClean="0"/>
              <a:t>Are ALL other personnel prepared to work with GT students getting the needed PD?</a:t>
            </a:r>
          </a:p>
          <a:p>
            <a:pPr eaLnBrk="1" hangingPunct="1"/>
            <a:r>
              <a:rPr lang="en-US" b="1" dirty="0" smtClean="0"/>
              <a:t>Providing education to GT students is a specialized field and requires the expertise in the area of Gifted Education.</a:t>
            </a:r>
          </a:p>
          <a:p>
            <a:pPr eaLnBrk="1" hangingPunct="1"/>
            <a:r>
              <a:rPr lang="en-US" b="1" dirty="0" smtClean="0"/>
              <a:t>Discuss how PD can happen in their districts (Formal PD, mini-PD, information updates)</a:t>
            </a:r>
          </a:p>
          <a:p>
            <a:pPr eaLnBrk="1" hangingPunct="1"/>
            <a:endParaRPr lang="en-US" b="1"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1CC5FE2B-7C50-4C6B-A095-86D96FCA19B2}" type="slidenum">
              <a:rPr lang="en-US" smtClean="0"/>
              <a:pPr/>
              <a:t>44</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spcBef>
                <a:spcPct val="0"/>
              </a:spcBef>
            </a:pPr>
            <a:r>
              <a:rPr lang="en-US" b="1" dirty="0" smtClean="0">
                <a:solidFill>
                  <a:schemeClr val="tx2"/>
                </a:solidFill>
                <a:latin typeface="HELVETICA" pitchFamily="34" charset="0"/>
              </a:rPr>
              <a:t>16 KAR 2:110. Endorsement for teachers for gifted education</a:t>
            </a:r>
          </a:p>
          <a:p>
            <a:pPr eaLnBrk="1" hangingPunct="1"/>
            <a:r>
              <a:rPr lang="en-US" dirty="0" smtClean="0"/>
              <a:t>Section 1 defines what a qualified teacher is and </a:t>
            </a:r>
          </a:p>
          <a:p>
            <a:pPr eaLnBrk="1" hangingPunct="1"/>
            <a:r>
              <a:rPr lang="en-US" dirty="0" smtClean="0"/>
              <a:t>Section 2 What is referred to as the “Grandfather” law</a:t>
            </a:r>
          </a:p>
          <a:p>
            <a:pPr eaLnBrk="1" hangingPunct="1"/>
            <a:endParaRPr lang="en-US" dirty="0" smtClean="0"/>
          </a:p>
          <a:p>
            <a:pPr eaLnBrk="1" hangingPunct="1"/>
            <a:r>
              <a:rPr lang="en-US" b="1" dirty="0" smtClean="0">
                <a:solidFill>
                  <a:schemeClr val="tx2"/>
                </a:solidFill>
                <a:latin typeface="HELVETICA" pitchFamily="34" charset="0"/>
              </a:rPr>
              <a:t>1</a:t>
            </a:r>
            <a:r>
              <a:rPr lang="en-US" b="1" dirty="0" smtClean="0">
                <a:solidFill>
                  <a:schemeClr val="tx2"/>
                </a:solidFill>
                <a:latin typeface="HELVETICA" pitchFamily="34" charset="0"/>
                <a:cs typeface="Arial" pitchFamily="34" charset="0"/>
              </a:rPr>
              <a:t>6 KAR 4:010. Qualifications for professional school positions.</a:t>
            </a:r>
            <a:r>
              <a:rPr lang="en-US" b="1" dirty="0" smtClean="0">
                <a:solidFill>
                  <a:schemeClr val="tx2"/>
                </a:solidFill>
                <a:latin typeface="HELVETICA" pitchFamily="34" charset="0"/>
                <a:cs typeface="Times New Roman" pitchFamily="18" charset="0"/>
              </a:rPr>
              <a:t> </a:t>
            </a:r>
            <a:br>
              <a:rPr lang="en-US" b="1" dirty="0" smtClean="0">
                <a:solidFill>
                  <a:schemeClr val="tx2"/>
                </a:solidFill>
                <a:latin typeface="HELVETICA" pitchFamily="34" charset="0"/>
                <a:cs typeface="Times New Roman" pitchFamily="18" charset="0"/>
              </a:rPr>
            </a:br>
            <a:r>
              <a:rPr lang="en-US" b="1" dirty="0" smtClean="0">
                <a:solidFill>
                  <a:schemeClr val="tx2"/>
                </a:solidFill>
                <a:latin typeface="HELVETICA" pitchFamily="34" charset="0"/>
                <a:cs typeface="Times New Roman" pitchFamily="18" charset="0"/>
              </a:rPr>
              <a:t>Defines that a coordinator must be gifted endorsed </a:t>
            </a:r>
            <a:endParaRPr lang="en-US" dirty="0" smtClean="0"/>
          </a:p>
          <a:p>
            <a:pPr eaLnBrk="1" hangingPunct="1"/>
            <a:r>
              <a:rPr lang="en-US" dirty="0" smtClean="0"/>
              <a:t>Discusses who is to be endorsed.  </a:t>
            </a:r>
          </a:p>
          <a:p>
            <a:pPr eaLnBrk="1" hangingPunct="1"/>
            <a:endParaRPr lang="en-US" dirty="0" smtClean="0"/>
          </a:p>
          <a:p>
            <a:pPr eaLnBrk="1" hangingPunct="1"/>
            <a:r>
              <a:rPr lang="en-US" dirty="0" smtClean="0"/>
              <a:t>Use both regulations as a tool.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C4DBE6EB-F5EB-4AA1-B17E-E7CADCC9370E}" type="slidenum">
              <a:rPr lang="en-US" smtClean="0"/>
              <a:pPr/>
              <a:t>45</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r>
              <a:rPr lang="en-US" b="1" dirty="0" smtClean="0"/>
              <a:t> </a:t>
            </a:r>
          </a:p>
          <a:p>
            <a:pPr eaLnBrk="1" hangingPunct="1"/>
            <a:endParaRPr lang="en-US" b="1"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4D7ECD49-CBEF-41A2-AB51-BA44DF1076A2}" type="slidenum">
              <a:rPr lang="en-US" smtClean="0"/>
              <a:pPr/>
              <a:t>46</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6B2D3D80-652A-4A71-8C79-7F5ECA3B59E6}" type="slidenum">
              <a:rPr lang="en-US" smtClean="0"/>
              <a:pPr/>
              <a:t>47</a:t>
            </a:fld>
            <a:endParaRPr lang="en-US"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A60319DC-A537-4B44-A8A9-770E3A849B97}" type="slidenum">
              <a:rPr lang="en-US" smtClean="0"/>
              <a:pPr/>
              <a:t>48</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r>
              <a:rPr lang="en-US" b="1" dirty="0" smtClean="0"/>
              <a:t>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B69BE393-AFEB-4C76-B190-E32F05D8DEB4}" type="slidenum">
              <a:rPr lang="en-US" smtClean="0"/>
              <a:pPr/>
              <a:t>49</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dirty="0" smtClean="0"/>
              <a:t> QUESTIONS</a:t>
            </a:r>
          </a:p>
          <a:p>
            <a:pPr eaLnBrk="1" hangingPunct="1"/>
            <a:r>
              <a:rPr lang="en-US" dirty="0" smtClean="0"/>
              <a:t>Collect Cards for Q/A?</a:t>
            </a:r>
          </a:p>
          <a:p>
            <a:pPr eaLnBrk="1" hangingPunct="1"/>
            <a:r>
              <a:rPr lang="en-US" dirty="0" smtClean="0"/>
              <a:t>Q/A Document available</a:t>
            </a:r>
          </a:p>
          <a:p>
            <a:pPr eaLnBrk="1" hangingPunct="1"/>
            <a:r>
              <a:rPr lang="en-US" sz="1600" b="1" dirty="0" smtClean="0"/>
              <a:t>Be sure to fill out the Workshop Feedback Form</a:t>
            </a:r>
            <a:r>
              <a:rPr lang="en-US" b="1" dirty="0" smtClean="0"/>
              <a:t> </a:t>
            </a:r>
          </a:p>
          <a:p>
            <a:pPr eaLnBrk="1" hangingPunct="1"/>
            <a:endParaRPr lang="en-US"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19370EFE-0106-470A-9A0F-A8BE4211D909}" type="slidenum">
              <a:rPr lang="en-US" smtClean="0"/>
              <a:pPr/>
              <a:t>50</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smtClean="0"/>
              <a:t>Talk about the academic goals for Kentucky</a:t>
            </a:r>
          </a:p>
        </p:txBody>
      </p:sp>
      <p:sp>
        <p:nvSpPr>
          <p:cNvPr id="57348" name="Slide Number Placeholder 3"/>
          <p:cNvSpPr>
            <a:spLocks noGrp="1"/>
          </p:cNvSpPr>
          <p:nvPr>
            <p:ph type="sldNum" sz="quarter" idx="5"/>
          </p:nvPr>
        </p:nvSpPr>
        <p:spPr>
          <a:noFill/>
        </p:spPr>
        <p:txBody>
          <a:bodyPr/>
          <a:lstStyle/>
          <a:p>
            <a:fld id="{1B88CD91-2113-4879-9BDF-CD3223F2FEE7}"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Choose and pursue</a:t>
            </a:r>
            <a:r>
              <a:rPr lang="en-US" baseline="0" dirty="0" smtClean="0"/>
              <a:t> their life’s work intelligently</a:t>
            </a:r>
          </a:p>
          <a:p>
            <a:r>
              <a:rPr lang="en-US" dirty="0" smtClean="0"/>
              <a:t>High level of achievement</a:t>
            </a:r>
          </a:p>
          <a:p>
            <a:r>
              <a:rPr lang="en-US" dirty="0" smtClean="0"/>
              <a:t>Postsecondary education</a:t>
            </a:r>
            <a:endParaRPr lang="en-US" dirty="0"/>
          </a:p>
        </p:txBody>
      </p:sp>
      <p:sp>
        <p:nvSpPr>
          <p:cNvPr id="4" name="Slide Number Placeholder 3"/>
          <p:cNvSpPr>
            <a:spLocks noGrp="1"/>
          </p:cNvSpPr>
          <p:nvPr>
            <p:ph type="sldNum" sz="quarter" idx="10"/>
          </p:nvPr>
        </p:nvSpPr>
        <p:spPr/>
        <p:txBody>
          <a:bodyPr/>
          <a:lstStyle/>
          <a:p>
            <a:pPr>
              <a:defRPr/>
            </a:pPr>
            <a:fld id="{CCB21ABF-B365-4DBD-9934-4073B1BCCBC8}"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2B2CE119-CEE3-4064-A830-8C925606EF37}" type="slidenum">
              <a:rPr lang="en-US" smtClean="0"/>
              <a:pPr/>
              <a:t>7</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b="1" dirty="0" smtClean="0"/>
              <a:t> Continuing to work</a:t>
            </a:r>
            <a:r>
              <a:rPr lang="en-US" b="1" baseline="0" dirty="0" smtClean="0"/>
              <a:t> on standards </a:t>
            </a:r>
          </a:p>
          <a:p>
            <a:pPr eaLnBrk="1" hangingPunct="1"/>
            <a:r>
              <a:rPr lang="en-US" b="1" baseline="0" dirty="0" smtClean="0"/>
              <a:t>Anticipated change in deadline for other content areas</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5E93388-F770-438B-BD26-1BD1C898A1D4}" type="slidenum">
              <a:rPr lang="en-US" smtClean="0"/>
              <a:pPr/>
              <a:t>8</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buFontTx/>
              <a:buChar char="•"/>
            </a:pPr>
            <a:r>
              <a:rPr lang="en-US" b="1" dirty="0" smtClean="0"/>
              <a:t>conduct original research to answer questions and solve problems and to analyze and create a high volume of extensive print and non print media forms</a:t>
            </a:r>
          </a:p>
          <a:p>
            <a:pPr eaLnBrk="1" hangingPunct="1">
              <a:buFontTx/>
              <a:buChar char="•"/>
            </a:pPr>
            <a:endParaRPr lang="en-US" b="1" dirty="0" smtClean="0">
              <a:cs typeface="Times New Roman" pitchFamily="18" charset="0"/>
            </a:endParaRPr>
          </a:p>
          <a:p>
            <a:pPr eaLnBrk="1" hangingPunct="1">
              <a:buFontTx/>
              <a:buChar char="•"/>
            </a:pPr>
            <a:r>
              <a:rPr lang="en-US" b="1" dirty="0" smtClean="0">
                <a:cs typeface="Times New Roman" pitchFamily="18" charset="0"/>
              </a:rPr>
              <a:t>6-12 are divided into 2 sections, one for ELA and the other for history/social studies, science and other technical subjects</a:t>
            </a:r>
          </a:p>
          <a:p>
            <a:pPr eaLnBrk="1" hangingPunct="1"/>
            <a:endParaRPr lang="en-US" b="1" dirty="0" smtClean="0">
              <a:cs typeface="Times New Roman" pitchFamily="18" charset="0"/>
            </a:endParaRPr>
          </a:p>
          <a:p>
            <a:pPr eaLnBrk="1" hangingPunct="1">
              <a:buFontTx/>
              <a:buChar char="•"/>
            </a:pPr>
            <a:r>
              <a:rPr lang="en-US" b="1" dirty="0" smtClean="0">
                <a:cs typeface="Times New Roman" pitchFamily="18" charset="0"/>
              </a:rPr>
              <a:t>Reading and text complexity and the growth of comprehension</a:t>
            </a:r>
          </a:p>
          <a:p>
            <a:pPr eaLnBrk="1" hangingPunct="1"/>
            <a:endParaRPr lang="en-US" b="1" dirty="0" smtClean="0">
              <a:cs typeface="Times New Roman" pitchFamily="18" charset="0"/>
            </a:endParaRPr>
          </a:p>
          <a:p>
            <a:pPr eaLnBrk="1" hangingPunct="1">
              <a:buFontTx/>
              <a:buChar char="•"/>
            </a:pPr>
            <a:r>
              <a:rPr lang="en-US" b="1" dirty="0" smtClean="0">
                <a:cs typeface="Times New Roman" pitchFamily="18" charset="0"/>
              </a:rPr>
              <a:t>Writing using different forms</a:t>
            </a:r>
          </a:p>
          <a:p>
            <a:pPr eaLnBrk="1" hangingPunct="1">
              <a:buFontTx/>
              <a:buChar char="•"/>
            </a:pPr>
            <a:endParaRPr lang="en-US" b="1" dirty="0" smtClean="0">
              <a:cs typeface="Times New Roman" pitchFamily="18" charset="0"/>
            </a:endParaRPr>
          </a:p>
          <a:p>
            <a:pPr eaLnBrk="1" hangingPunct="1">
              <a:buFontTx/>
              <a:buChar char="•"/>
            </a:pPr>
            <a:r>
              <a:rPr lang="en-US" b="1" dirty="0" smtClean="0">
                <a:cs typeface="Times New Roman" pitchFamily="18" charset="0"/>
              </a:rPr>
              <a:t>Speaking and listening through flexible collaboration - with broadly useful oral and interpersonal skills.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33E80AB-A109-4FB9-BD90-9D7907915CF8}" type="slidenum">
              <a:rPr lang="en-US" smtClean="0"/>
              <a:pPr/>
              <a:t>9</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b="1" dirty="0" smtClean="0"/>
              <a:t> </a:t>
            </a:r>
          </a:p>
          <a:p>
            <a:pPr eaLnBrk="1" hangingPunct="1"/>
            <a:r>
              <a:rPr lang="en-US" b="1" dirty="0" smtClean="0"/>
              <a:t>How students learn mathematical skills, knowledge and understanding develop over time</a:t>
            </a:r>
          </a:p>
          <a:p>
            <a:pPr eaLnBrk="1" hangingPunct="1"/>
            <a:endParaRPr lang="en-US" b="1" dirty="0" smtClean="0"/>
          </a:p>
          <a:p>
            <a:pPr eaLnBrk="1" hangingPunct="1"/>
            <a:r>
              <a:rPr lang="en-US" b="1" dirty="0" smtClean="0"/>
              <a:t>Additional Professional development is needed</a:t>
            </a:r>
          </a:p>
          <a:p>
            <a:pPr eaLnBrk="1" hangingPunct="1"/>
            <a:endParaRPr lang="en-US" b="1" dirty="0" smtClean="0"/>
          </a:p>
          <a:p>
            <a:pPr eaLnBrk="1" hangingPunct="1"/>
            <a:r>
              <a:rPr lang="en-US" b="1" dirty="0" smtClean="0"/>
              <a:t>1. Make senses of problem and solve them</a:t>
            </a:r>
          </a:p>
          <a:p>
            <a:pPr eaLnBrk="1" hangingPunct="1"/>
            <a:r>
              <a:rPr lang="en-US" b="1" dirty="0" smtClean="0"/>
              <a:t>2. Reason abstractly and quantitatively</a:t>
            </a:r>
          </a:p>
          <a:p>
            <a:pPr eaLnBrk="1" hangingPunct="1"/>
            <a:r>
              <a:rPr lang="en-US" b="1" dirty="0" smtClean="0"/>
              <a:t>3. Construct viable arguments and critique the reason of others</a:t>
            </a:r>
          </a:p>
          <a:p>
            <a:pPr eaLnBrk="1" hangingPunct="1"/>
            <a:r>
              <a:rPr lang="en-US" b="1" dirty="0" smtClean="0"/>
              <a:t>4. Mode with mathematics</a:t>
            </a:r>
          </a:p>
          <a:p>
            <a:pPr eaLnBrk="1" hangingPunct="1"/>
            <a:r>
              <a:rPr lang="en-US" b="1" dirty="0" smtClean="0"/>
              <a:t>5. Use appropriate tools strategically</a:t>
            </a:r>
          </a:p>
          <a:p>
            <a:pPr eaLnBrk="1" hangingPunct="1"/>
            <a:r>
              <a:rPr lang="en-US" b="1" dirty="0" smtClean="0"/>
              <a:t>6. Attend to precision</a:t>
            </a:r>
          </a:p>
          <a:p>
            <a:pPr eaLnBrk="1" hangingPunct="1"/>
            <a:r>
              <a:rPr lang="en-US" b="1" dirty="0" smtClean="0"/>
              <a:t>7. Look for an make use of structure</a:t>
            </a:r>
          </a:p>
          <a:p>
            <a:pPr eaLnBrk="1" hangingPunct="1"/>
            <a:r>
              <a:rPr lang="en-US" b="1" dirty="0" smtClean="0"/>
              <a:t>8. Look for and express regularity in repeated reasoning</a:t>
            </a:r>
          </a:p>
          <a:p>
            <a:pPr eaLnBrk="1" hangingPunct="1"/>
            <a:endParaRPr lang="en-US" b="1"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FCD00215-5054-493E-8CA6-A8F68B3E8A76}" type="datetime1">
              <a:rPr lang="en-US"/>
              <a:pPr>
                <a:defRPr/>
              </a:pPr>
              <a:t>9/20/2010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1E1C8464-D886-41B2-8BFD-40668539A1D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7FF7D3F-A212-42ED-A8B1-1A63E2D72D2B}" type="datetime1">
              <a:rPr lang="en-US"/>
              <a:pPr>
                <a:defRPr/>
              </a:pPr>
              <a:t>9/20/2010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9425AE3-32C2-4D2F-BDF0-2AFF6490011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4F91B37-0F37-4B2A-B001-65F08453CF96}" type="datetime1">
              <a:rPr lang="en-US"/>
              <a:pPr>
                <a:defRPr/>
              </a:pPr>
              <a:t>9/20/2010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7EA9DC5-C427-40E5-BE16-CD9FCA5078F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528763" y="304800"/>
            <a:ext cx="7564437"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1479550" y="1981200"/>
            <a:ext cx="7626350" cy="4114800"/>
          </a:xfrm>
        </p:spPr>
        <p:txBody>
          <a:bodyPr>
            <a:normAutofit/>
          </a:bodyPr>
          <a:lstStyle/>
          <a:p>
            <a:pPr lvl="0"/>
            <a:endParaRPr lang="en-US" noProof="0"/>
          </a:p>
        </p:txBody>
      </p:sp>
      <p:sp>
        <p:nvSpPr>
          <p:cNvPr id="4" name="Date Placeholder 3"/>
          <p:cNvSpPr>
            <a:spLocks noGrp="1"/>
          </p:cNvSpPr>
          <p:nvPr>
            <p:ph type="dt" sz="half" idx="10"/>
          </p:nvPr>
        </p:nvSpPr>
        <p:spPr>
          <a:xfrm>
            <a:off x="1481138" y="6248400"/>
            <a:ext cx="1782762" cy="457200"/>
          </a:xfrm>
        </p:spPr>
        <p:txBody>
          <a:bodyPr/>
          <a:lstStyle>
            <a:lvl1pPr>
              <a:defRPr/>
            </a:lvl1pPr>
          </a:lstStyle>
          <a:p>
            <a:pPr>
              <a:defRPr/>
            </a:pPr>
            <a:fld id="{89113C7F-794E-48AD-A546-174D0058C02A}" type="datetime1">
              <a:rPr lang="en-US"/>
              <a:pPr>
                <a:defRPr/>
              </a:pPr>
              <a:t>9/20/2010</a:t>
            </a:fld>
            <a:endParaRPr lang="en-US"/>
          </a:p>
        </p:txBody>
      </p:sp>
      <p:sp>
        <p:nvSpPr>
          <p:cNvPr id="5" name="Footer Placeholder 4"/>
          <p:cNvSpPr>
            <a:spLocks noGrp="1"/>
          </p:cNvSpPr>
          <p:nvPr>
            <p:ph type="ftr" sz="quarter" idx="11"/>
          </p:nvPr>
        </p:nvSpPr>
        <p:spPr>
          <a:xfrm>
            <a:off x="37973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226300" y="6248400"/>
            <a:ext cx="1905000" cy="457200"/>
          </a:xfrm>
        </p:spPr>
        <p:txBody>
          <a:bodyPr/>
          <a:lstStyle>
            <a:lvl1pPr>
              <a:defRPr/>
            </a:lvl1pPr>
          </a:lstStyle>
          <a:p>
            <a:pPr>
              <a:defRPr/>
            </a:pPr>
            <a:fld id="{08BE3940-0167-447D-A14D-4609DA9A1E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FDD6B9D-8A6E-4AFC-A61A-AB8EF9C325BA}" type="datetime1">
              <a:rPr lang="en-US"/>
              <a:pPr>
                <a:defRPr/>
              </a:pPr>
              <a:t>9/20/2010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A59723E-B152-4C7B-83B0-4637BF72E63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B098CA-57DA-45E1-BD94-A3B46138C348}" type="datetime1">
              <a:rPr lang="en-US"/>
              <a:pPr>
                <a:defRPr/>
              </a:pPr>
              <a:t>9/20/2010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DE1287-CAB3-405F-ADC4-EC3C99D2F46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C0ED3D5-29E1-4C52-B8EA-2CBE6BD87E3D}" type="datetime1">
              <a:rPr lang="en-US"/>
              <a:pPr>
                <a:defRPr/>
              </a:pPr>
              <a:t>9/20/2010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CC6CE61-9094-4CF8-BB95-078DF0B88DD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A2E465D-68CA-4585-8A6A-BFE44991DD45}" type="datetime1">
              <a:rPr lang="en-US"/>
              <a:pPr>
                <a:defRPr/>
              </a:pPr>
              <a:t>9/20/2010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965E4D6-53E7-42F7-95EB-F87FDE1611B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D398FD1-8291-4B7A-85DF-8C3F907E6B00}" type="datetime1">
              <a:rPr lang="en-US"/>
              <a:pPr>
                <a:defRPr/>
              </a:pPr>
              <a:t>9/20/2010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3D5D4204-9700-4DD3-8ABE-FEFA1854CA5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508A8C6-E54A-4BBD-B670-2BB1E6043097}" type="datetime1">
              <a:rPr lang="en-US"/>
              <a:pPr>
                <a:defRPr/>
              </a:pPr>
              <a:t>9/20/2010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265FAB0-E40F-47DF-AE40-35306B210FF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D9EFAEFD-92C4-4260-B20B-F2D2B1F2A940}" type="datetime1">
              <a:rPr lang="en-US"/>
              <a:pPr>
                <a:defRPr/>
              </a:pPr>
              <a:t>9/20/2010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B9860FB-DD3F-4380-AB7E-9BEB8E0E79F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DA1ECBCD-07CE-4A38-BAA9-1BBFB27E6347}" type="datetime1">
              <a:rPr lang="en-US"/>
              <a:pPr>
                <a:defRPr/>
              </a:pPr>
              <a:t>9/20/2010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A446699C-A809-42E6-A543-A02553B123B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6DE6BF5A-862D-4753-A41C-5A33CD57305C}" type="datetime1">
              <a:rPr lang="en-US"/>
              <a:pPr>
                <a:defRPr/>
              </a:pPr>
              <a:t>9/20/2010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D12705F-4AAD-47C9-BE8D-41C7B614AD95}"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7" r:id="rId1"/>
    <p:sldLayoutId id="2147483709" r:id="rId2"/>
    <p:sldLayoutId id="2147483718" r:id="rId3"/>
    <p:sldLayoutId id="2147483710" r:id="rId4"/>
    <p:sldLayoutId id="2147483711" r:id="rId5"/>
    <p:sldLayoutId id="2147483712" r:id="rId6"/>
    <p:sldLayoutId id="2147483713" r:id="rId7"/>
    <p:sldLayoutId id="2147483714" r:id="rId8"/>
    <p:sldLayoutId id="2147483719" r:id="rId9"/>
    <p:sldLayoutId id="2147483715" r:id="rId10"/>
    <p:sldLayoutId id="2147483716" r:id="rId11"/>
    <p:sldLayoutId id="2147483720"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lrc.state.ky.us/kar/704/003/285.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Greg.Finkbonner@education.ky.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www.kyvs.org/" TargetMode="External"/><Relationship Id="rId5" Type="http://schemas.openxmlformats.org/officeDocument/2006/relationships/hyperlink" Target="http://www.apcentral.collegeboard.com/" TargetMode="External"/><Relationship Id="rId4" Type="http://schemas.openxmlformats.org/officeDocument/2006/relationships/hyperlink" Target="mailto:Larry.Murphy@education.ky.gov"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policy.ksba.org/"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ducation.ky.gov/users/otl/POS/POS%20with%20CCS%20for%20public%20review.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education.ky.gov/KDE/"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hyperlink" Target="http://www.qksrv.net/click-1127950-10281960"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44.xml.rels><?xml version="1.0" encoding="UTF-8" standalone="yes"?>
<Relationships xmlns="http://schemas.openxmlformats.org/package/2006/relationships"><Relationship Id="rId3" Type="http://schemas.openxmlformats.org/officeDocument/2006/relationships/hyperlink" Target="http://www.lrc.ky.gov/kar/016/002/110.htm"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www.lrc.ky.gov/kar/016/004/010.htm"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leah.ellis@education.ky.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6" Type="http://schemas.openxmlformats.org/officeDocument/2006/relationships/hyperlink" Target="http://www.uky.edu/Education/kylists.html" TargetMode="External"/><Relationship Id="rId5" Type="http://schemas.openxmlformats.org/officeDocument/2006/relationships/hyperlink" Target="https://ketsmail.us/exchweb/bin/redir.asp?URL=http://lists.wku.edu/mailman/listinfo/kage-l" TargetMode="External"/><Relationship Id="rId4" Type="http://schemas.openxmlformats.org/officeDocument/2006/relationships/hyperlink" Target="mailto:Kage-l@lists.wku.edu" TargetMode="External"/></Relationships>
</file>

<file path=ppt/slides/_rels/slide4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http://education.ky.gov/KDE/Instructional+Resources/Gifted+and+Talented/" TargetMode="External"/><Relationship Id="rId7" Type="http://schemas.openxmlformats.org/officeDocument/2006/relationships/hyperlink" Target="http://gifted.nku.edu/"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hyperlink" Target="http://www.wku.edu/Dept/Support/AcadAffairs/Gifted/giftedsite/wordpress/" TargetMode="External"/><Relationship Id="rId5" Type="http://schemas.openxmlformats.org/officeDocument/2006/relationships/hyperlink" Target="http://www.nagc.org/" TargetMode="External"/><Relationship Id="rId4" Type="http://schemas.openxmlformats.org/officeDocument/2006/relationships/hyperlink" Target="http://www.wku.edu/kage/"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46.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mailto:Greg.Finkbonner@education.ky.gov" TargetMode="External"/><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667000" y="228600"/>
            <a:ext cx="5791200" cy="3276600"/>
          </a:xfrm>
        </p:spPr>
        <p:txBody>
          <a:bodyPr/>
          <a:lstStyle/>
          <a:p>
            <a:pPr algn="ctr" eaLnBrk="1" fontAlgn="auto" hangingPunct="1">
              <a:spcAft>
                <a:spcPts val="0"/>
              </a:spcAft>
              <a:defRPr/>
            </a:pPr>
            <a:r>
              <a:rPr lang="en-US" sz="4000">
                <a:latin typeface="Verdana" pitchFamily="34" charset="0"/>
              </a:rPr>
              <a:t> KDE </a:t>
            </a:r>
            <a:br>
              <a:rPr lang="en-US" sz="4000">
                <a:latin typeface="Verdana" pitchFamily="34" charset="0"/>
              </a:rPr>
            </a:br>
            <a:r>
              <a:rPr lang="en-US" sz="4000">
                <a:latin typeface="Verdana" pitchFamily="34" charset="0"/>
              </a:rPr>
              <a:t>Gifted &amp; Talented Education Update </a:t>
            </a:r>
          </a:p>
        </p:txBody>
      </p:sp>
      <p:sp>
        <p:nvSpPr>
          <p:cNvPr id="27651" name="Rectangle 3"/>
          <p:cNvSpPr>
            <a:spLocks noGrp="1" noChangeArrowheads="1"/>
          </p:cNvSpPr>
          <p:nvPr>
            <p:ph type="subTitle" idx="1"/>
          </p:nvPr>
        </p:nvSpPr>
        <p:spPr>
          <a:xfrm>
            <a:off x="5867400" y="4876800"/>
            <a:ext cx="3124200" cy="990600"/>
          </a:xfrm>
        </p:spPr>
        <p:txBody>
          <a:bodyPr/>
          <a:lstStyle/>
          <a:p>
            <a:pPr marR="0" eaLnBrk="1" hangingPunct="1"/>
            <a:endParaRPr lang="en-US" sz="2400" smtClean="0">
              <a:latin typeface="Verdana" pitchFamily="34" charset="0"/>
            </a:endParaRPr>
          </a:p>
          <a:p>
            <a:pPr marR="0" eaLnBrk="1" hangingPunct="1"/>
            <a:r>
              <a:rPr lang="en-US" sz="2400" smtClean="0">
                <a:latin typeface="Verdana" pitchFamily="34" charset="0"/>
              </a:rPr>
              <a:t>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447800" y="533400"/>
            <a:ext cx="7467600" cy="1066800"/>
          </a:xfrm>
        </p:spPr>
        <p:txBody>
          <a:bodyPr/>
          <a:lstStyle/>
          <a:p>
            <a:pPr eaLnBrk="1" hangingPunct="1"/>
            <a:r>
              <a:rPr lang="en-US" sz="4000" dirty="0" smtClean="0">
                <a:solidFill>
                  <a:srgbClr val="000000"/>
                </a:solidFill>
                <a:cs typeface="Times New Roman" pitchFamily="18" charset="0"/>
              </a:rPr>
              <a:t> Senate Bill 1 (2009)</a:t>
            </a:r>
            <a:endParaRPr lang="en-US" sz="4000" dirty="0" smtClean="0">
              <a:cs typeface="Times New Roman" pitchFamily="18" charset="0"/>
            </a:endParaRPr>
          </a:p>
        </p:txBody>
      </p:sp>
      <p:sp>
        <p:nvSpPr>
          <p:cNvPr id="211971" name="Rectangle 3"/>
          <p:cNvSpPr>
            <a:spLocks noGrp="1" noChangeArrowheads="1"/>
          </p:cNvSpPr>
          <p:nvPr>
            <p:ph idx="1"/>
          </p:nvPr>
        </p:nvSpPr>
        <p:spPr>
          <a:xfrm>
            <a:off x="1524000" y="1981200"/>
            <a:ext cx="7162800" cy="3962400"/>
          </a:xfrm>
        </p:spPr>
        <p:txBody>
          <a:bodyPr/>
          <a:lstStyle/>
          <a:p>
            <a:pPr eaLnBrk="1" hangingPunct="1"/>
            <a:r>
              <a:rPr lang="en-US" sz="3600" dirty="0" smtClean="0"/>
              <a:t>Assessment Literacy</a:t>
            </a:r>
          </a:p>
          <a:p>
            <a:pPr eaLnBrk="1" hangingPunct="1"/>
            <a:r>
              <a:rPr lang="en-US" sz="3600" dirty="0" smtClean="0"/>
              <a:t>Balanced Assessment</a:t>
            </a:r>
          </a:p>
          <a:p>
            <a:pPr eaLnBrk="1" hangingPunct="1"/>
            <a:r>
              <a:rPr lang="en-US" sz="3600" dirty="0" smtClean="0"/>
              <a:t>Refine Achievement Standards</a:t>
            </a:r>
          </a:p>
          <a:p>
            <a:pPr eaLnBrk="1" hangingPunct="1"/>
            <a:r>
              <a:rPr lang="en-US" sz="3600" dirty="0" smtClean="0"/>
              <a:t>Learning targets – student friendly versions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1971">
                                            <p:txEl>
                                              <p:pRg st="1" end="1"/>
                                            </p:txEl>
                                          </p:spTgt>
                                        </p:tgtEl>
                                        <p:attrNameLst>
                                          <p:attrName>style.visibility</p:attrName>
                                        </p:attrNameLst>
                                      </p:cBhvr>
                                      <p:to>
                                        <p:strVal val="visible"/>
                                      </p:to>
                                    </p:set>
                                    <p:anim calcmode="lin" valueType="num">
                                      <p:cBhvr additive="base">
                                        <p:cTn id="7" dur="500" fill="hold"/>
                                        <p:tgtEl>
                                          <p:spTgt spid="21197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19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1971">
                                            <p:txEl>
                                              <p:pRg st="2" end="2"/>
                                            </p:txEl>
                                          </p:spTgt>
                                        </p:tgtEl>
                                        <p:attrNameLst>
                                          <p:attrName>style.visibility</p:attrName>
                                        </p:attrNameLst>
                                      </p:cBhvr>
                                      <p:to>
                                        <p:strVal val="visible"/>
                                      </p:to>
                                    </p:set>
                                    <p:anim calcmode="lin" valueType="num">
                                      <p:cBhvr additive="base">
                                        <p:cTn id="13" dur="500" fill="hold"/>
                                        <p:tgtEl>
                                          <p:spTgt spid="21197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19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1971">
                                            <p:txEl>
                                              <p:pRg st="3" end="3"/>
                                            </p:txEl>
                                          </p:spTgt>
                                        </p:tgtEl>
                                        <p:attrNameLst>
                                          <p:attrName>style.visibility</p:attrName>
                                        </p:attrNameLst>
                                      </p:cBhvr>
                                      <p:to>
                                        <p:strVal val="visible"/>
                                      </p:to>
                                    </p:set>
                                    <p:anim calcmode="lin" valueType="num">
                                      <p:cBhvr additive="base">
                                        <p:cTn id="19" dur="500" fill="hold"/>
                                        <p:tgtEl>
                                          <p:spTgt spid="21197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197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uiExpand="1"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676400" y="457200"/>
            <a:ext cx="7239000" cy="1447800"/>
          </a:xfrm>
        </p:spPr>
        <p:txBody>
          <a:bodyPr/>
          <a:lstStyle/>
          <a:p>
            <a:pPr eaLnBrk="1" hangingPunct="1"/>
            <a:r>
              <a:rPr lang="en-US" sz="3200" b="1" smtClean="0">
                <a:latin typeface="Verdana" pitchFamily="34" charset="0"/>
              </a:rPr>
              <a:t>704 KAR 3:285. Programs for the Gifted and Talented.</a:t>
            </a:r>
            <a:endParaRPr lang="en-US" sz="2800" b="1" smtClean="0">
              <a:latin typeface="Verdana" pitchFamily="34" charset="0"/>
            </a:endParaRPr>
          </a:p>
        </p:txBody>
      </p:sp>
      <p:sp>
        <p:nvSpPr>
          <p:cNvPr id="16387" name="Text Box 3"/>
          <p:cNvSpPr txBox="1">
            <a:spLocks noChangeArrowheads="1"/>
          </p:cNvSpPr>
          <p:nvPr/>
        </p:nvSpPr>
        <p:spPr bwMode="auto">
          <a:xfrm>
            <a:off x="1279525" y="5715000"/>
            <a:ext cx="1997075" cy="457200"/>
          </a:xfrm>
          <a:prstGeom prst="rect">
            <a:avLst/>
          </a:prstGeom>
          <a:noFill/>
          <a:ln w="9525">
            <a:noFill/>
            <a:miter lim="800000"/>
            <a:headEnd/>
            <a:tailEnd/>
          </a:ln>
        </p:spPr>
        <p:txBody>
          <a:bodyPr>
            <a:spAutoFit/>
          </a:bodyPr>
          <a:lstStyle/>
          <a:p>
            <a:endParaRPr lang="en-US">
              <a:solidFill>
                <a:schemeClr val="tx2"/>
              </a:solidFill>
            </a:endParaRPr>
          </a:p>
        </p:txBody>
      </p:sp>
      <p:sp>
        <p:nvSpPr>
          <p:cNvPr id="36868" name="Text Box 4"/>
          <p:cNvSpPr txBox="1">
            <a:spLocks noChangeArrowheads="1"/>
          </p:cNvSpPr>
          <p:nvPr/>
        </p:nvSpPr>
        <p:spPr bwMode="auto">
          <a:xfrm>
            <a:off x="1524000" y="2743200"/>
            <a:ext cx="7467600" cy="1190625"/>
          </a:xfrm>
          <a:prstGeom prst="rect">
            <a:avLst/>
          </a:prstGeom>
          <a:noFill/>
          <a:ln w="9525">
            <a:noFill/>
            <a:miter lim="800000"/>
            <a:headEnd/>
            <a:tailEnd/>
          </a:ln>
        </p:spPr>
        <p:txBody>
          <a:bodyPr>
            <a:spAutoFit/>
          </a:bodyPr>
          <a:lstStyle/>
          <a:p>
            <a:pPr>
              <a:spcBef>
                <a:spcPct val="50000"/>
              </a:spcBef>
            </a:pPr>
            <a:r>
              <a:rPr lang="en-US" sz="3600" b="1">
                <a:solidFill>
                  <a:schemeClr val="tx2"/>
                </a:solidFill>
                <a:latin typeface="HELVETICA" pitchFamily="34" charset="0"/>
                <a:hlinkClick r:id="rId3"/>
              </a:rPr>
              <a:t>http://www.lrc.state.ky.us/kar/704/003/285.htm</a:t>
            </a:r>
            <a:r>
              <a:rPr lang="en-US" sz="3600" b="1">
                <a:solidFill>
                  <a:schemeClr val="tx2"/>
                </a:solidFill>
                <a:latin typeface="HELVETICA" pitchFamily="34" charset="0"/>
              </a:rPr>
              <a:t> </a:t>
            </a:r>
          </a:p>
        </p:txBody>
      </p:sp>
      <p:pic>
        <p:nvPicPr>
          <p:cNvPr id="36869" name="Picture 5" descr="C:\Documents and Settings\Administrator\My Documents\GIFS+JPG\bookmark.gif"/>
          <p:cNvPicPr>
            <a:picLocks noChangeAspect="1" noChangeArrowheads="1"/>
          </p:cNvPicPr>
          <p:nvPr/>
        </p:nvPicPr>
        <p:blipFill>
          <a:blip r:embed="rId4"/>
          <a:srcRect/>
          <a:stretch>
            <a:fillRect/>
          </a:stretch>
        </p:blipFill>
        <p:spPr bwMode="auto">
          <a:xfrm>
            <a:off x="2667000" y="4495800"/>
            <a:ext cx="4724400" cy="1219200"/>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z="5400" smtClean="0">
                <a:latin typeface="HELVETICA" pitchFamily="34" charset="0"/>
              </a:rPr>
              <a:t>Section 7. Curriculum.</a:t>
            </a:r>
            <a:endParaRPr lang="en-US" smtClean="0"/>
          </a:p>
        </p:txBody>
      </p:sp>
      <p:sp>
        <p:nvSpPr>
          <p:cNvPr id="17411" name="Content Placeholder 2"/>
          <p:cNvSpPr>
            <a:spLocks noGrp="1"/>
          </p:cNvSpPr>
          <p:nvPr>
            <p:ph idx="1"/>
          </p:nvPr>
        </p:nvSpPr>
        <p:spPr/>
        <p:txBody>
          <a:bodyPr/>
          <a:lstStyle/>
          <a:p>
            <a:pPr eaLnBrk="1" hangingPunct="1">
              <a:lnSpc>
                <a:spcPct val="90000"/>
              </a:lnSpc>
            </a:pPr>
            <a:r>
              <a:rPr lang="en-US" sz="3600" b="1" dirty="0" smtClean="0"/>
              <a:t>Made up of two sections</a:t>
            </a:r>
            <a:r>
              <a:rPr lang="en-US" sz="2800" b="1" dirty="0" smtClean="0"/>
              <a:t>:</a:t>
            </a:r>
          </a:p>
          <a:p>
            <a:pPr eaLnBrk="1" hangingPunct="1">
              <a:lnSpc>
                <a:spcPct val="90000"/>
              </a:lnSpc>
            </a:pPr>
            <a:r>
              <a:rPr lang="en-US" sz="3200" b="1" dirty="0" smtClean="0"/>
              <a:t>1) Gifted students curriculum based on KRS 158.6451.</a:t>
            </a:r>
          </a:p>
          <a:p>
            <a:pPr eaLnBrk="1" hangingPunct="1">
              <a:lnSpc>
                <a:spcPct val="90000"/>
              </a:lnSpc>
            </a:pPr>
            <a:r>
              <a:rPr lang="en-US" sz="3200" b="1" dirty="0" smtClean="0"/>
              <a:t>2) The curriculum shall be differentiated or modified for gifted and talented students.</a:t>
            </a:r>
            <a:endParaRPr lang="en-US" sz="3200"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22" name="Rectangle 3074"/>
          <p:cNvSpPr>
            <a:spLocks noGrp="1" noChangeArrowheads="1"/>
          </p:cNvSpPr>
          <p:nvPr>
            <p:ph type="title"/>
          </p:nvPr>
        </p:nvSpPr>
        <p:spPr/>
        <p:txBody>
          <a:bodyPr>
            <a:normAutofit fontScale="90000"/>
          </a:bodyPr>
          <a:lstStyle/>
          <a:p>
            <a:pPr eaLnBrk="1" fontAlgn="auto" hangingPunct="1">
              <a:spcAft>
                <a:spcPts val="0"/>
              </a:spcAft>
              <a:defRPr/>
            </a:pPr>
            <a:r>
              <a:rPr lang="en-US"/>
              <a:t>Differentiated Curriculum for GT Students</a:t>
            </a:r>
          </a:p>
        </p:txBody>
      </p:sp>
      <p:sp>
        <p:nvSpPr>
          <p:cNvPr id="337923" name="Rectangle 3075"/>
          <p:cNvSpPr>
            <a:spLocks noGrp="1" noChangeArrowheads="1"/>
          </p:cNvSpPr>
          <p:nvPr>
            <p:ph idx="1"/>
          </p:nvPr>
        </p:nvSpPr>
        <p:spPr>
          <a:xfrm>
            <a:off x="1143000" y="1981200"/>
            <a:ext cx="7962900" cy="4114800"/>
          </a:xfrm>
        </p:spPr>
        <p:txBody>
          <a:bodyPr>
            <a:normAutofit lnSpcReduction="10000"/>
          </a:bodyPr>
          <a:lstStyle/>
          <a:p>
            <a:pPr marL="274320" indent="-274320" algn="just" eaLnBrk="1" fontAlgn="auto" hangingPunct="1">
              <a:lnSpc>
                <a:spcPct val="90000"/>
              </a:lnSpc>
              <a:spcAft>
                <a:spcPts val="0"/>
              </a:spcAft>
              <a:buClr>
                <a:schemeClr val="accent3"/>
              </a:buClr>
              <a:buFont typeface="Wingdings 2"/>
              <a:buChar char=""/>
              <a:defRPr/>
            </a:pPr>
            <a:r>
              <a:rPr lang="en-US" sz="2800" dirty="0">
                <a:ea typeface="Arial Unicode MS" pitchFamily="34" charset="-128"/>
                <a:cs typeface="Arial Unicode MS" pitchFamily="34" charset="-128"/>
              </a:rPr>
              <a:t>"Differentiated service experiences" means educational experiences which </a:t>
            </a:r>
            <a:r>
              <a:rPr lang="en-US" sz="2800" b="1" dirty="0">
                <a:ea typeface="Arial Unicode MS" pitchFamily="34" charset="-128"/>
                <a:cs typeface="Arial Unicode MS" pitchFamily="34" charset="-128"/>
              </a:rPr>
              <a:t>extend, replace, or supplement</a:t>
            </a:r>
            <a:r>
              <a:rPr lang="en-US" sz="2800" dirty="0">
                <a:ea typeface="Arial Unicode MS" pitchFamily="34" charset="-128"/>
                <a:cs typeface="Arial Unicode MS" pitchFamily="34" charset="-128"/>
              </a:rPr>
              <a:t> learning beyond the standard curriculum.</a:t>
            </a:r>
            <a:endParaRPr lang="en-US" sz="2800" dirty="0">
              <a:cs typeface="Times New Roman" pitchFamily="18" charset="0"/>
            </a:endParaRPr>
          </a:p>
          <a:p>
            <a:pPr marL="274320" indent="-274320" eaLnBrk="1" fontAlgn="auto" hangingPunct="1">
              <a:lnSpc>
                <a:spcPct val="90000"/>
              </a:lnSpc>
              <a:spcAft>
                <a:spcPts val="0"/>
              </a:spcAft>
              <a:buClr>
                <a:schemeClr val="accent3"/>
              </a:buClr>
              <a:buFont typeface="Wingdings 2"/>
              <a:buChar char=""/>
              <a:defRPr/>
            </a:pPr>
            <a:r>
              <a:rPr lang="en-US" sz="2800" dirty="0">
                <a:ea typeface="Arial Unicode MS" pitchFamily="34" charset="-128"/>
                <a:cs typeface="Arial Unicode MS" pitchFamily="34" charset="-128"/>
              </a:rPr>
              <a:t>"Differentiation" means a method through which educators shall establish </a:t>
            </a:r>
            <a:r>
              <a:rPr lang="en-US" sz="2800" b="1" dirty="0">
                <a:ea typeface="Arial Unicode MS" pitchFamily="34" charset="-128"/>
                <a:cs typeface="Arial Unicode MS" pitchFamily="34" charset="-128"/>
              </a:rPr>
              <a:t>a specific, well-thought-out match</a:t>
            </a:r>
            <a:r>
              <a:rPr lang="en-US" sz="2800" dirty="0">
                <a:ea typeface="Arial Unicode MS" pitchFamily="34" charset="-128"/>
                <a:cs typeface="Arial Unicode MS" pitchFamily="34" charset="-128"/>
              </a:rPr>
              <a:t> between learner characteristics in terms of abilities, interests, and needs, and curriculum opportunities in terms of enrichment and acceleration options which maximize learning experiences.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37923">
                                            <p:txEl>
                                              <p:pRg st="0" end="0"/>
                                            </p:txEl>
                                          </p:spTgt>
                                        </p:tgtEl>
                                        <p:attrNameLst>
                                          <p:attrName>style.visibility</p:attrName>
                                        </p:attrNameLst>
                                      </p:cBhvr>
                                      <p:to>
                                        <p:strVal val="visible"/>
                                      </p:to>
                                    </p:set>
                                    <p:animEffect transition="in" filter="randombar(horizontal)">
                                      <p:cBhvr>
                                        <p:cTn id="7" dur="500"/>
                                        <p:tgtEl>
                                          <p:spTgt spid="3379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37923">
                                            <p:txEl>
                                              <p:pRg st="1" end="1"/>
                                            </p:txEl>
                                          </p:spTgt>
                                        </p:tgtEl>
                                        <p:attrNameLst>
                                          <p:attrName>style.visibility</p:attrName>
                                        </p:attrNameLst>
                                      </p:cBhvr>
                                      <p:to>
                                        <p:strVal val="visible"/>
                                      </p:to>
                                    </p:set>
                                    <p:animEffect transition="in" filter="randombar(horizontal)">
                                      <p:cBhvr>
                                        <p:cTn id="12" dur="500"/>
                                        <p:tgtEl>
                                          <p:spTgt spid="3379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3" grpId="0" uiExpand="1"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Motivate Students with Learning Success	</a:t>
            </a:r>
            <a:endParaRPr lang="en-US" dirty="0"/>
          </a:p>
        </p:txBody>
      </p:sp>
      <p:sp>
        <p:nvSpPr>
          <p:cNvPr id="19459" name="Content Placeholder 2"/>
          <p:cNvSpPr>
            <a:spLocks noGrp="1"/>
          </p:cNvSpPr>
          <p:nvPr>
            <p:ph idx="1"/>
          </p:nvPr>
        </p:nvSpPr>
        <p:spPr/>
        <p:txBody>
          <a:bodyPr/>
          <a:lstStyle/>
          <a:p>
            <a:pPr eaLnBrk="1" hangingPunct="1"/>
            <a:r>
              <a:rPr lang="en-US" sz="3600" dirty="0" smtClean="0"/>
              <a:t>Deepening an understanding of how to motivate students.</a:t>
            </a:r>
          </a:p>
          <a:p>
            <a:pPr lvl="1" eaLnBrk="1" hangingPunct="1"/>
            <a:r>
              <a:rPr lang="en-US" sz="3200" dirty="0" smtClean="0"/>
              <a:t>Seligman (1998)</a:t>
            </a:r>
          </a:p>
          <a:p>
            <a:pPr lvl="1" eaLnBrk="1" hangingPunct="1"/>
            <a:r>
              <a:rPr lang="en-US" sz="3200" dirty="0" smtClean="0"/>
              <a:t>Covington (1992)</a:t>
            </a:r>
          </a:p>
          <a:p>
            <a:pPr lvl="1" eaLnBrk="1" hangingPunct="1"/>
            <a:r>
              <a:rPr lang="en-US" sz="3200" dirty="0" err="1" smtClean="0"/>
              <a:t>Dweck</a:t>
            </a:r>
            <a:r>
              <a:rPr lang="en-US" sz="3200" dirty="0" smtClean="0"/>
              <a:t> (1999)</a:t>
            </a:r>
          </a:p>
          <a:p>
            <a:pPr eaLnBrk="1" hangingPunct="1"/>
            <a:r>
              <a:rPr lang="en-US" sz="3600" dirty="0" smtClean="0"/>
              <a:t>Impact on Gifted Students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dirty="0"/>
              <a:t>Performance –Based Credit: </a:t>
            </a:r>
            <a:r>
              <a:rPr lang="en-US" sz="3600" dirty="0">
                <a:cs typeface="Times New Roman" pitchFamily="18" charset="0"/>
              </a:rPr>
              <a:t>Building a new approach to student learning</a:t>
            </a:r>
            <a:r>
              <a:rPr lang="en-US" dirty="0"/>
              <a:t>  </a:t>
            </a:r>
          </a:p>
        </p:txBody>
      </p:sp>
      <p:sp>
        <p:nvSpPr>
          <p:cNvPr id="287747" name="Rectangle 3"/>
          <p:cNvSpPr>
            <a:spLocks noGrp="1" noChangeArrowheads="1"/>
          </p:cNvSpPr>
          <p:nvPr>
            <p:ph idx="1"/>
          </p:nvPr>
        </p:nvSpPr>
        <p:spPr>
          <a:xfrm>
            <a:off x="533400" y="1905000"/>
            <a:ext cx="8382000" cy="4800600"/>
          </a:xfrm>
        </p:spPr>
        <p:txBody>
          <a:bodyPr/>
          <a:lstStyle/>
          <a:p>
            <a:pPr marL="533400" indent="-533400" eaLnBrk="1" hangingPunct="1">
              <a:lnSpc>
                <a:spcPct val="90000"/>
              </a:lnSpc>
            </a:pPr>
            <a:r>
              <a:rPr lang="en-US" sz="2400" b="1" dirty="0" smtClean="0"/>
              <a:t>704 KAR 3:305. Minimum requirements for high school graduation. Section 5</a:t>
            </a:r>
            <a:endParaRPr lang="en-US" sz="2400" dirty="0" smtClean="0">
              <a:solidFill>
                <a:srgbClr val="000000"/>
              </a:solidFill>
              <a:latin typeface="Verdana" pitchFamily="34" charset="0"/>
              <a:cs typeface="Times New Roman" pitchFamily="18" charset="0"/>
            </a:endParaRPr>
          </a:p>
          <a:p>
            <a:pPr marL="533400" indent="-533400" eaLnBrk="1" hangingPunct="1">
              <a:lnSpc>
                <a:spcPct val="90000"/>
              </a:lnSpc>
            </a:pPr>
            <a:r>
              <a:rPr lang="en-US" sz="2400" dirty="0" smtClean="0">
                <a:solidFill>
                  <a:srgbClr val="000000"/>
                </a:solidFill>
                <a:latin typeface="Verdana" pitchFamily="34" charset="0"/>
                <a:cs typeface="Times New Roman" pitchFamily="18" charset="0"/>
              </a:rPr>
              <a:t>Why might a district want to consider granting high school credit under a performance-based system?  </a:t>
            </a:r>
          </a:p>
          <a:p>
            <a:pPr marL="533400" indent="-533400" eaLnBrk="1" hangingPunct="1">
              <a:lnSpc>
                <a:spcPct val="90000"/>
              </a:lnSpc>
            </a:pPr>
            <a:r>
              <a:rPr lang="en-US" sz="2400" dirty="0" smtClean="0">
                <a:solidFill>
                  <a:srgbClr val="000000"/>
                </a:solidFill>
                <a:latin typeface="Verdana" pitchFamily="34" charset="0"/>
                <a:cs typeface="Times New Roman" pitchFamily="18" charset="0"/>
              </a:rPr>
              <a:t>How is performance based credit different than Carnegie units?   </a:t>
            </a:r>
          </a:p>
          <a:p>
            <a:pPr marL="533400" indent="-533400" eaLnBrk="1" hangingPunct="1">
              <a:lnSpc>
                <a:spcPct val="90000"/>
              </a:lnSpc>
            </a:pPr>
            <a:r>
              <a:rPr lang="en-US" sz="2400" dirty="0" smtClean="0">
                <a:solidFill>
                  <a:srgbClr val="000000"/>
                </a:solidFill>
                <a:latin typeface="Verdana" pitchFamily="34" charset="0"/>
                <a:cs typeface="Times New Roman" pitchFamily="18" charset="0"/>
              </a:rPr>
              <a:t>What are some options districts may consider? </a:t>
            </a:r>
          </a:p>
          <a:p>
            <a:pPr marL="533400" indent="-533400" eaLnBrk="1" hangingPunct="1">
              <a:lnSpc>
                <a:spcPct val="90000"/>
              </a:lnSpc>
            </a:pPr>
            <a:r>
              <a:rPr lang="en-US" sz="2400" dirty="0" smtClean="0">
                <a:solidFill>
                  <a:srgbClr val="000000"/>
                </a:solidFill>
                <a:latin typeface="Verdana" pitchFamily="34" charset="0"/>
                <a:cs typeface="Times New Roman" pitchFamily="18" charset="0"/>
              </a:rPr>
              <a:t>What </a:t>
            </a:r>
            <a:r>
              <a:rPr lang="en-US" sz="2200" dirty="0" smtClean="0">
                <a:solidFill>
                  <a:srgbClr val="000000"/>
                </a:solidFill>
                <a:latin typeface="Verdana" pitchFamily="34" charset="0"/>
                <a:cs typeface="Times New Roman" pitchFamily="18" charset="0"/>
              </a:rPr>
              <a:t>are the standards for awarding performance-based credit?  Program of Studies. </a:t>
            </a:r>
          </a:p>
          <a:p>
            <a:pPr marL="533400" indent="-533400" eaLnBrk="1" hangingPunct="1">
              <a:lnSpc>
                <a:spcPct val="90000"/>
              </a:lnSpc>
            </a:pPr>
            <a:r>
              <a:rPr lang="en-US" sz="2200" dirty="0" smtClean="0">
                <a:solidFill>
                  <a:srgbClr val="000000"/>
                </a:solidFill>
                <a:latin typeface="Verdana" pitchFamily="34" charset="0"/>
                <a:cs typeface="Times New Roman" pitchFamily="18" charset="0"/>
              </a:rPr>
              <a:t>Will performance based credit be recognized by post-secondary schools?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7747">
                                            <p:txEl>
                                              <p:pRg st="1" end="1"/>
                                            </p:txEl>
                                          </p:spTgt>
                                        </p:tgtEl>
                                        <p:attrNameLst>
                                          <p:attrName>style.visibility</p:attrName>
                                        </p:attrNameLst>
                                      </p:cBhvr>
                                      <p:to>
                                        <p:strVal val="visible"/>
                                      </p:to>
                                    </p:set>
                                    <p:anim calcmode="lin" valueType="num">
                                      <p:cBhvr additive="base">
                                        <p:cTn id="7" dur="500" fill="hold"/>
                                        <p:tgtEl>
                                          <p:spTgt spid="287747">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774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7747">
                                            <p:txEl>
                                              <p:pRg st="2" end="2"/>
                                            </p:txEl>
                                          </p:spTgt>
                                        </p:tgtEl>
                                        <p:attrNameLst>
                                          <p:attrName>style.visibility</p:attrName>
                                        </p:attrNameLst>
                                      </p:cBhvr>
                                      <p:to>
                                        <p:strVal val="visible"/>
                                      </p:to>
                                    </p:set>
                                    <p:anim calcmode="lin" valueType="num">
                                      <p:cBhvr additive="base">
                                        <p:cTn id="13" dur="500" fill="hold"/>
                                        <p:tgtEl>
                                          <p:spTgt spid="28774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774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7747">
                                            <p:txEl>
                                              <p:pRg st="3" end="3"/>
                                            </p:txEl>
                                          </p:spTgt>
                                        </p:tgtEl>
                                        <p:attrNameLst>
                                          <p:attrName>style.visibility</p:attrName>
                                        </p:attrNameLst>
                                      </p:cBhvr>
                                      <p:to>
                                        <p:strVal val="visible"/>
                                      </p:to>
                                    </p:set>
                                    <p:anim calcmode="lin" valueType="num">
                                      <p:cBhvr additive="base">
                                        <p:cTn id="19" dur="500" fill="hold"/>
                                        <p:tgtEl>
                                          <p:spTgt spid="28774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774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7747">
                                            <p:txEl>
                                              <p:pRg st="4" end="4"/>
                                            </p:txEl>
                                          </p:spTgt>
                                        </p:tgtEl>
                                        <p:attrNameLst>
                                          <p:attrName>style.visibility</p:attrName>
                                        </p:attrNameLst>
                                      </p:cBhvr>
                                      <p:to>
                                        <p:strVal val="visible"/>
                                      </p:to>
                                    </p:set>
                                    <p:anim calcmode="lin" valueType="num">
                                      <p:cBhvr additive="base">
                                        <p:cTn id="25" dur="500" fill="hold"/>
                                        <p:tgtEl>
                                          <p:spTgt spid="28774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774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7747">
                                            <p:txEl>
                                              <p:pRg st="5" end="5"/>
                                            </p:txEl>
                                          </p:spTgt>
                                        </p:tgtEl>
                                        <p:attrNameLst>
                                          <p:attrName>style.visibility</p:attrName>
                                        </p:attrNameLst>
                                      </p:cBhvr>
                                      <p:to>
                                        <p:strVal val="visible"/>
                                      </p:to>
                                    </p:set>
                                    <p:anim calcmode="lin" valueType="num">
                                      <p:cBhvr additive="base">
                                        <p:cTn id="31" dur="500" fill="hold"/>
                                        <p:tgtEl>
                                          <p:spTgt spid="28774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774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uiExpand="1"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457200" y="0"/>
            <a:ext cx="8229600" cy="1143000"/>
          </a:xfrm>
        </p:spPr>
        <p:txBody>
          <a:bodyPr/>
          <a:lstStyle/>
          <a:p>
            <a:pPr eaLnBrk="1" hangingPunct="1"/>
            <a:r>
              <a:rPr lang="en-US" sz="3200" dirty="0" smtClean="0">
                <a:cs typeface="Times New Roman" pitchFamily="18" charset="0"/>
              </a:rPr>
              <a:t> </a:t>
            </a:r>
            <a:r>
              <a:rPr lang="en-US" sz="4000" dirty="0" smtClean="0">
                <a:cs typeface="Times New Roman" pitchFamily="18" charset="0"/>
              </a:rPr>
              <a:t>Activity #1</a:t>
            </a:r>
          </a:p>
        </p:txBody>
      </p:sp>
      <p:sp>
        <p:nvSpPr>
          <p:cNvPr id="1027" name="Rectangle 3"/>
          <p:cNvSpPr>
            <a:spLocks noGrp="1" noChangeArrowheads="1"/>
          </p:cNvSpPr>
          <p:nvPr>
            <p:ph idx="1"/>
          </p:nvPr>
        </p:nvSpPr>
        <p:spPr>
          <a:xfrm>
            <a:off x="457200" y="1600200"/>
            <a:ext cx="8420100" cy="4876800"/>
          </a:xfrm>
        </p:spPr>
        <p:txBody>
          <a:bodyPr/>
          <a:lstStyle/>
          <a:p>
            <a:pPr eaLnBrk="1" hangingPunct="1">
              <a:lnSpc>
                <a:spcPct val="90000"/>
              </a:lnSpc>
              <a:buFont typeface="Wingdings 2" pitchFamily="18" charset="2"/>
              <a:buNone/>
            </a:pPr>
            <a:r>
              <a:rPr lang="en-US" sz="2300" dirty="0" smtClean="0">
                <a:cs typeface="Times New Roman" pitchFamily="18" charset="0"/>
              </a:rPr>
              <a:t> </a:t>
            </a:r>
            <a:r>
              <a:rPr lang="en-US" sz="3600" dirty="0" smtClean="0">
                <a:cs typeface="Times New Roman" pitchFamily="18" charset="0"/>
              </a:rPr>
              <a:t>How do you make sure that gifted students are a part of the learning process?</a:t>
            </a:r>
          </a:p>
          <a:p>
            <a:pPr eaLnBrk="1" hangingPunct="1">
              <a:lnSpc>
                <a:spcPct val="90000"/>
              </a:lnSpc>
            </a:pPr>
            <a:r>
              <a:rPr lang="en-US" sz="3600" dirty="0" smtClean="0">
                <a:cs typeface="Times New Roman" pitchFamily="18" charset="0"/>
              </a:rPr>
              <a:t>Take 5 minutes to discuss in your group.</a:t>
            </a:r>
          </a:p>
          <a:p>
            <a:pPr eaLnBrk="1" hangingPunct="1">
              <a:lnSpc>
                <a:spcPct val="90000"/>
              </a:lnSpc>
            </a:pPr>
            <a:r>
              <a:rPr lang="en-US" sz="3600" dirty="0" smtClean="0">
                <a:cs typeface="Times New Roman" pitchFamily="18" charset="0"/>
              </a:rPr>
              <a:t>Select a facilitator</a:t>
            </a:r>
          </a:p>
          <a:p>
            <a:pPr eaLnBrk="1" hangingPunct="1">
              <a:lnSpc>
                <a:spcPct val="90000"/>
              </a:lnSpc>
            </a:pPr>
            <a:r>
              <a:rPr lang="en-US" sz="3600" dirty="0" smtClean="0">
                <a:cs typeface="Times New Roman" pitchFamily="18" charset="0"/>
              </a:rPr>
              <a:t>Everyone participates</a:t>
            </a:r>
          </a:p>
          <a:p>
            <a:pPr eaLnBrk="1" hangingPunct="1">
              <a:lnSpc>
                <a:spcPct val="90000"/>
              </a:lnSpc>
            </a:pPr>
            <a:r>
              <a:rPr lang="en-US" sz="3600" dirty="0" smtClean="0">
                <a:cs typeface="Times New Roman" pitchFamily="18" charset="0"/>
              </a:rPr>
              <a:t>Select a reporter to share out</a:t>
            </a:r>
          </a:p>
          <a:p>
            <a:pPr eaLnBrk="1" hangingPunct="1">
              <a:lnSpc>
                <a:spcPct val="90000"/>
              </a:lnSpc>
              <a:buFont typeface="Wingdings 2" pitchFamily="18" charset="2"/>
              <a:buNone/>
            </a:pPr>
            <a:endParaRPr lang="en-US" sz="23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52600" y="304800"/>
            <a:ext cx="5486400" cy="1219200"/>
          </a:xfrm>
        </p:spPr>
        <p:txBody>
          <a:bodyPr/>
          <a:lstStyle/>
          <a:p>
            <a:pPr eaLnBrk="1" hangingPunct="1"/>
            <a:r>
              <a:rPr lang="en-US" smtClean="0">
                <a:latin typeface="Verdana" pitchFamily="34" charset="0"/>
              </a:rPr>
              <a:t> KDE Updates</a:t>
            </a:r>
          </a:p>
        </p:txBody>
      </p:sp>
      <p:sp>
        <p:nvSpPr>
          <p:cNvPr id="40963" name="Rectangle 3"/>
          <p:cNvSpPr>
            <a:spLocks noGrp="1" noChangeArrowheads="1"/>
          </p:cNvSpPr>
          <p:nvPr>
            <p:ph idx="1"/>
          </p:nvPr>
        </p:nvSpPr>
        <p:spPr>
          <a:xfrm>
            <a:off x="838200" y="1905000"/>
            <a:ext cx="7543800" cy="4724400"/>
          </a:xfrm>
        </p:spPr>
        <p:txBody>
          <a:bodyPr/>
          <a:lstStyle/>
          <a:p>
            <a:pPr eaLnBrk="1" hangingPunct="1">
              <a:lnSpc>
                <a:spcPct val="90000"/>
              </a:lnSpc>
              <a:buNone/>
            </a:pPr>
            <a:endParaRPr lang="en-US" sz="1900" b="1" i="1" dirty="0" smtClean="0">
              <a:latin typeface="Verdana" pitchFamily="34" charset="0"/>
              <a:ea typeface="Arial Unicode MS" pitchFamily="34" charset="-128"/>
              <a:cs typeface="Arial Unicode MS" pitchFamily="34" charset="-128"/>
            </a:endParaRPr>
          </a:p>
          <a:p>
            <a:pPr eaLnBrk="1" hangingPunct="1">
              <a:lnSpc>
                <a:spcPct val="90000"/>
              </a:lnSpc>
            </a:pPr>
            <a:r>
              <a:rPr lang="en-US" sz="3200" b="1" dirty="0" smtClean="0">
                <a:ea typeface="Arial Unicode MS" pitchFamily="34" charset="-128"/>
                <a:cs typeface="Arial Unicode MS" pitchFamily="34" charset="-128"/>
              </a:rPr>
              <a:t>Characteristics of Highly Effective Teaching and Learning</a:t>
            </a:r>
          </a:p>
          <a:p>
            <a:pPr eaLnBrk="1" hangingPunct="1">
              <a:lnSpc>
                <a:spcPct val="90000"/>
              </a:lnSpc>
            </a:pPr>
            <a:r>
              <a:rPr lang="en-US" sz="3200" b="1" dirty="0" smtClean="0">
                <a:ea typeface="Arial Unicode MS" pitchFamily="34" charset="-128"/>
                <a:cs typeface="Arial Unicode MS" pitchFamily="34" charset="-128"/>
              </a:rPr>
              <a:t>Leadership Networks</a:t>
            </a:r>
          </a:p>
          <a:p>
            <a:pPr eaLnBrk="1" hangingPunct="1">
              <a:lnSpc>
                <a:spcPct val="90000"/>
              </a:lnSpc>
            </a:pPr>
            <a:r>
              <a:rPr lang="en-US" sz="3200" b="1" dirty="0" smtClean="0"/>
              <a:t>New Standards, Assessment/Accountability System, Assessment Literacy, High Quality PD</a:t>
            </a:r>
          </a:p>
          <a:p>
            <a:pPr eaLnBrk="1" hangingPunct="1">
              <a:lnSpc>
                <a:spcPct val="90000"/>
              </a:lnSpc>
            </a:pPr>
            <a:endParaRPr lang="en-US" sz="2100" b="1" i="1" dirty="0" smtClean="0">
              <a:latin typeface="Verdana" pitchFamily="34" charset="0"/>
              <a:ea typeface="Arial Unicode MS" pitchFamily="34" charset="-128"/>
              <a:cs typeface="Arial Unicode MS" pitchFamily="34" charset="-128"/>
            </a:endParaRPr>
          </a:p>
        </p:txBody>
      </p:sp>
    </p:spTree>
  </p:cSld>
  <p:clrMapOvr>
    <a:masterClrMapping/>
  </p:clrMapOvr>
  <p:transition>
    <p:sndAc>
      <p:end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914400"/>
            <a:ext cx="2362200" cy="1295400"/>
          </a:xfrm>
        </p:spPr>
        <p:txBody>
          <a:bodyPr/>
          <a:lstStyle/>
          <a:p>
            <a:pPr eaLnBrk="1" hangingPunct="1"/>
            <a:r>
              <a:rPr lang="en-US" dirty="0" smtClean="0"/>
              <a:t>Overview of </a:t>
            </a:r>
            <a:br>
              <a:rPr lang="en-US" dirty="0" smtClean="0"/>
            </a:br>
            <a:r>
              <a:rPr lang="en-US" dirty="0" smtClean="0"/>
              <a:t>P-20 Leadership Networks</a:t>
            </a:r>
          </a:p>
        </p:txBody>
      </p:sp>
      <p:sp>
        <p:nvSpPr>
          <p:cNvPr id="3" name="Text Placeholder 2"/>
          <p:cNvSpPr>
            <a:spLocks noGrp="1"/>
          </p:cNvSpPr>
          <p:nvPr>
            <p:ph type="body" idx="2"/>
          </p:nvPr>
        </p:nvSpPr>
        <p:spPr>
          <a:xfrm>
            <a:off x="381000" y="2286000"/>
            <a:ext cx="2362200" cy="3840163"/>
          </a:xfrm>
        </p:spPr>
        <p:txBody>
          <a:bodyPr>
            <a:noAutofit/>
          </a:bodyPr>
          <a:lstStyle/>
          <a:p>
            <a:pPr eaLnBrk="1" fontAlgn="auto" hangingPunct="1">
              <a:buFont typeface="Wingdings 2"/>
              <a:buNone/>
              <a:defRPr/>
            </a:pPr>
            <a:r>
              <a:rPr lang="en-US" sz="1800" dirty="0" smtClean="0"/>
              <a:t>Research based approach to delivering large scale professional development and professional learning communities</a:t>
            </a:r>
          </a:p>
          <a:p>
            <a:pPr eaLnBrk="1" fontAlgn="auto" hangingPunct="1">
              <a:buFont typeface="Wingdings 2"/>
              <a:buNone/>
              <a:defRPr/>
            </a:pPr>
            <a:r>
              <a:rPr lang="en-US" sz="1800" dirty="0" smtClean="0"/>
              <a:t>Focus on building district level capacity</a:t>
            </a:r>
          </a:p>
          <a:p>
            <a:pPr eaLnBrk="1" fontAlgn="auto" hangingPunct="1">
              <a:buFont typeface="Wingdings 2"/>
              <a:buNone/>
              <a:defRPr/>
            </a:pPr>
            <a:r>
              <a:rPr lang="en-US" sz="1800" dirty="0" smtClean="0"/>
              <a:t>Investment and commitment to change at the classroom level</a:t>
            </a:r>
          </a:p>
          <a:p>
            <a:pPr eaLnBrk="1" fontAlgn="auto" hangingPunct="1">
              <a:buFont typeface="Wingdings 2"/>
              <a:buNone/>
              <a:defRPr/>
            </a:pPr>
            <a:r>
              <a:rPr lang="en-US" sz="1800" dirty="0" smtClean="0"/>
              <a:t>Focus on highly effective teaching and learning</a:t>
            </a:r>
            <a:endParaRPr lang="en-US" sz="1800" dirty="0"/>
          </a:p>
        </p:txBody>
      </p:sp>
      <p:sp>
        <p:nvSpPr>
          <p:cNvPr id="20484" name="Content Placeholder 3"/>
          <p:cNvSpPr>
            <a:spLocks noGrp="1"/>
          </p:cNvSpPr>
          <p:nvPr>
            <p:ph sz="quarter" idx="1"/>
          </p:nvPr>
        </p:nvSpPr>
        <p:spPr/>
        <p:txBody>
          <a:bodyPr/>
          <a:lstStyle/>
          <a:p>
            <a:pPr eaLnBrk="1" hangingPunct="1"/>
            <a:r>
              <a:rPr lang="en-US" dirty="0" smtClean="0"/>
              <a:t>Content Leadership Networks</a:t>
            </a:r>
          </a:p>
          <a:p>
            <a:pPr lvl="1" eaLnBrk="1" hangingPunct="1"/>
            <a:r>
              <a:rPr lang="en-US" dirty="0" smtClean="0"/>
              <a:t>Focus on teacher and teacher leaders</a:t>
            </a:r>
          </a:p>
          <a:p>
            <a:pPr eaLnBrk="1" hangingPunct="1"/>
            <a:r>
              <a:rPr lang="en-US" dirty="0" smtClean="0"/>
              <a:t>Administrator Leadership Networks</a:t>
            </a:r>
          </a:p>
          <a:p>
            <a:pPr lvl="1" eaLnBrk="1" hangingPunct="1"/>
            <a:r>
              <a:rPr lang="en-US" dirty="0" smtClean="0"/>
              <a:t>Building level administrators</a:t>
            </a:r>
          </a:p>
          <a:p>
            <a:pPr eaLnBrk="1" hangingPunct="1"/>
            <a:r>
              <a:rPr lang="en-US" dirty="0" smtClean="0"/>
              <a:t>Instructional Supervisor Networks</a:t>
            </a:r>
          </a:p>
          <a:p>
            <a:pPr lvl="1" eaLnBrk="1" hangingPunct="1"/>
            <a:r>
              <a:rPr lang="en-US" dirty="0" smtClean="0"/>
              <a:t>District level leaders</a:t>
            </a:r>
          </a:p>
          <a:p>
            <a:pPr eaLnBrk="1" hangingPunct="1"/>
            <a:r>
              <a:rPr lang="en-US" dirty="0" smtClean="0"/>
              <a:t>Superintendents Network</a:t>
            </a:r>
          </a:p>
          <a:p>
            <a:pPr eaLnBrk="1" hangingPunct="1"/>
            <a:r>
              <a:rPr lang="en-US" dirty="0" smtClean="0"/>
              <a:t>Higher Education Networks</a:t>
            </a:r>
          </a:p>
          <a:p>
            <a:pPr eaLnBrk="1" hangingPunct="1"/>
            <a:endParaRPr lang="en-US" dirty="0" smtClean="0"/>
          </a:p>
          <a:p>
            <a:pPr eaLnBrk="1" hangingPunct="1">
              <a:buFont typeface="Wingdings 2" pitchFamily="18" charset="2"/>
              <a:buNone/>
            </a:pPr>
            <a:endParaRPr lang="en-US" dirty="0" smtClean="0"/>
          </a:p>
          <a:p>
            <a:pPr eaLnBrk="1" hangingPunct="1">
              <a:buFont typeface="Wingdings 2" pitchFamily="18" charset="2"/>
              <a:buNone/>
            </a:pPr>
            <a:endParaRPr lang="en-US" dirty="0" smtClean="0"/>
          </a:p>
        </p:txBody>
      </p:sp>
      <p:sp>
        <p:nvSpPr>
          <p:cNvPr id="5" name="Slide Number Placeholder 4"/>
          <p:cNvSpPr>
            <a:spLocks noGrp="1"/>
          </p:cNvSpPr>
          <p:nvPr>
            <p:ph type="sldNum" sz="quarter" idx="10"/>
          </p:nvPr>
        </p:nvSpPr>
        <p:spPr/>
        <p:txBody>
          <a:bodyPr/>
          <a:lstStyle/>
          <a:p>
            <a:pPr>
              <a:defRPr/>
            </a:pPr>
            <a:fld id="{772C2BB6-E4C0-46D5-9A34-0EDEE76B6499}" type="slidenum">
              <a:rPr lang="en-US"/>
              <a:pPr>
                <a:defRPr/>
              </a:pPr>
              <a:t>18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48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48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48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48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Network Vision</a:t>
            </a:r>
            <a:endParaRPr lang="en-US" dirty="0"/>
          </a:p>
        </p:txBody>
      </p:sp>
      <p:sp>
        <p:nvSpPr>
          <p:cNvPr id="3" name="Content Placeholder 2"/>
          <p:cNvSpPr>
            <a:spLocks noGrp="1"/>
          </p:cNvSpPr>
          <p:nvPr>
            <p:ph idx="1"/>
          </p:nvPr>
        </p:nvSpPr>
        <p:spPr/>
        <p:txBody>
          <a:bodyPr/>
          <a:lstStyle/>
          <a:p>
            <a:r>
              <a:rPr lang="en-US" sz="2800" i="1" dirty="0" smtClean="0"/>
              <a:t>Every school district in the Commonwealth of Kentucky has a knowledgeable and cohesive leadership team that guides the professional learning and practice of all administrators, teachers, and staff so that every student experiences highly effective teaching, learning and assessment practices in every classroom, every day.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1524000" y="304800"/>
            <a:ext cx="7239000" cy="1143000"/>
          </a:xfrm>
        </p:spPr>
        <p:txBody>
          <a:bodyPr/>
          <a:lstStyle/>
          <a:p>
            <a:pPr algn="ctr" eaLnBrk="1" hangingPunct="1"/>
            <a:r>
              <a:rPr lang="en-US" smtClean="0"/>
              <a:t>Introductions</a:t>
            </a:r>
          </a:p>
        </p:txBody>
      </p:sp>
      <p:sp>
        <p:nvSpPr>
          <p:cNvPr id="108547" name="Rectangle 3"/>
          <p:cNvSpPr>
            <a:spLocks noGrp="1" noChangeArrowheads="1"/>
          </p:cNvSpPr>
          <p:nvPr>
            <p:ph idx="1"/>
          </p:nvPr>
        </p:nvSpPr>
        <p:spPr>
          <a:xfrm>
            <a:off x="1524000" y="2819400"/>
            <a:ext cx="7391400" cy="3810000"/>
          </a:xfrm>
        </p:spPr>
        <p:txBody>
          <a:bodyPr/>
          <a:lstStyle/>
          <a:p>
            <a:pPr eaLnBrk="1" hangingPunct="1">
              <a:buFont typeface="Wingdings" pitchFamily="2" charset="2"/>
              <a:buNone/>
            </a:pPr>
            <a:endParaRPr lang="en-US" sz="2500" b="1" smtClean="0">
              <a:solidFill>
                <a:schemeClr val="tx2"/>
              </a:solidFill>
              <a:latin typeface="Verdana" pitchFamily="34" charset="0"/>
            </a:endParaRPr>
          </a:p>
          <a:p>
            <a:pPr algn="ctr" eaLnBrk="1" hangingPunct="1">
              <a:buFont typeface="Wingdings" pitchFamily="2" charset="2"/>
              <a:buNone/>
            </a:pPr>
            <a:r>
              <a:rPr lang="en-US" sz="2500" b="1" smtClean="0">
                <a:solidFill>
                  <a:schemeClr val="tx2"/>
                </a:solidFill>
                <a:latin typeface="Verdana" pitchFamily="34" charset="0"/>
              </a:rPr>
              <a:t> Kentucky Dept. Of Education</a:t>
            </a:r>
          </a:p>
          <a:p>
            <a:pPr algn="ctr" eaLnBrk="1" hangingPunct="1">
              <a:buFont typeface="Wingdings" pitchFamily="2" charset="2"/>
              <a:buNone/>
            </a:pPr>
            <a:r>
              <a:rPr lang="en-US" sz="2500" b="1" smtClean="0">
                <a:solidFill>
                  <a:schemeClr val="tx2"/>
                </a:solidFill>
                <a:latin typeface="Verdana" pitchFamily="34" charset="0"/>
              </a:rPr>
              <a:t>(KDE)</a:t>
            </a:r>
          </a:p>
          <a:p>
            <a:pPr eaLnBrk="1" hangingPunct="1">
              <a:buFont typeface="Wingdings" pitchFamily="2" charset="2"/>
              <a:buNone/>
            </a:pPr>
            <a:endParaRPr lang="en-US" sz="2500" b="1" smtClean="0">
              <a:solidFill>
                <a:schemeClr val="tx2"/>
              </a:solidFill>
              <a:latin typeface="Verdana" pitchFamily="34" charset="0"/>
            </a:endParaRPr>
          </a:p>
          <a:p>
            <a:pPr eaLnBrk="1" hangingPunct="1">
              <a:buFont typeface="Wingdings" pitchFamily="2" charset="2"/>
              <a:buNone/>
            </a:pPr>
            <a:r>
              <a:rPr lang="en-US" sz="2500" b="1" smtClean="0">
                <a:solidFill>
                  <a:schemeClr val="tx2"/>
                </a:solidFill>
                <a:latin typeface="Verdana" pitchFamily="34" charset="0"/>
              </a:rPr>
              <a:t> </a:t>
            </a:r>
          </a:p>
          <a:p>
            <a:pPr eaLnBrk="1" hangingPunct="1">
              <a:buFont typeface="Wingdings" pitchFamily="2" charset="2"/>
              <a:buNone/>
            </a:pPr>
            <a:r>
              <a:rPr lang="en-US" sz="2500" b="1" smtClean="0">
                <a:solidFill>
                  <a:schemeClr val="tx2"/>
                </a:solidFill>
                <a:latin typeface="Verdana" pitchFamily="34" charset="0"/>
              </a:rPr>
              <a:t>Dr. Greg Finkbonner- KDE Consultant</a:t>
            </a:r>
          </a:p>
          <a:p>
            <a:pPr eaLnBrk="1" hangingPunct="1">
              <a:buFont typeface="Wingdings" pitchFamily="2" charset="2"/>
              <a:buNone/>
            </a:pPr>
            <a:r>
              <a:rPr lang="en-US" sz="2500" b="1" smtClean="0">
                <a:solidFill>
                  <a:schemeClr val="tx2"/>
                </a:solidFill>
                <a:latin typeface="Verdana" pitchFamily="34" charset="0"/>
                <a:hlinkClick r:id="rId3"/>
              </a:rPr>
              <a:t>Greg.Finkbonner@education.ky.gov</a:t>
            </a:r>
            <a:r>
              <a:rPr lang="en-US" sz="2500" b="1" smtClean="0">
                <a:solidFill>
                  <a:schemeClr val="tx2"/>
                </a:solidFill>
                <a:latin typeface="Verdana" pitchFamily="34" charset="0"/>
              </a:rPr>
              <a:t> </a:t>
            </a:r>
          </a:p>
        </p:txBody>
      </p:sp>
      <p:pic>
        <p:nvPicPr>
          <p:cNvPr id="7172" name="Picture 6" descr="C:\Documents and Settings\lellis\Application Data\Microsoft\Media Catalog\Downloaded Clips\cl0\bs01197_.wmf"/>
          <p:cNvPicPr>
            <a:picLocks noChangeAspect="1" noChangeArrowheads="1"/>
          </p:cNvPicPr>
          <p:nvPr/>
        </p:nvPicPr>
        <p:blipFill>
          <a:blip r:embed="rId4"/>
          <a:srcRect/>
          <a:stretch>
            <a:fillRect/>
          </a:stretch>
        </p:blipFill>
        <p:spPr bwMode="auto">
          <a:xfrm>
            <a:off x="3733800" y="1752600"/>
            <a:ext cx="2895600" cy="13747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Accountability Model	</a:t>
            </a:r>
          </a:p>
        </p:txBody>
      </p:sp>
      <p:sp>
        <p:nvSpPr>
          <p:cNvPr id="23555" name="Content Placeholder 2"/>
          <p:cNvSpPr>
            <a:spLocks noGrp="1"/>
          </p:cNvSpPr>
          <p:nvPr>
            <p:ph idx="1"/>
          </p:nvPr>
        </p:nvSpPr>
        <p:spPr/>
        <p:txBody>
          <a:bodyPr/>
          <a:lstStyle/>
          <a:p>
            <a:pPr eaLnBrk="1" hangingPunct="1"/>
            <a:r>
              <a:rPr lang="en-US" sz="3200" dirty="0" smtClean="0"/>
              <a:t>Draft of the model (handout)</a:t>
            </a:r>
          </a:p>
          <a:p>
            <a:pPr eaLnBrk="1" hangingPunct="1"/>
            <a:r>
              <a:rPr lang="en-US" sz="3200" dirty="0" smtClean="0"/>
              <a:t>Many groups are involved:</a:t>
            </a:r>
          </a:p>
          <a:p>
            <a:pPr lvl="1" eaLnBrk="1" hangingPunct="1"/>
            <a:r>
              <a:rPr lang="en-US" sz="2800" dirty="0" smtClean="0"/>
              <a:t>Kentucky Assessment and Accountability Council</a:t>
            </a:r>
          </a:p>
          <a:p>
            <a:pPr lvl="1" eaLnBrk="1" hangingPunct="1"/>
            <a:r>
              <a:rPr lang="en-US" sz="2800" dirty="0" smtClean="0"/>
              <a:t>Superintendent Leadership.</a:t>
            </a:r>
          </a:p>
          <a:p>
            <a:pPr lvl="1" eaLnBrk="1" hangingPunct="1"/>
            <a:r>
              <a:rPr lang="en-US" sz="2800" dirty="0" smtClean="0"/>
              <a:t>National Assessment Technical Panel Association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Program Reviews	</a:t>
            </a:r>
          </a:p>
        </p:txBody>
      </p:sp>
      <p:sp>
        <p:nvSpPr>
          <p:cNvPr id="24579" name="Content Placeholder 2"/>
          <p:cNvSpPr>
            <a:spLocks noGrp="1"/>
          </p:cNvSpPr>
          <p:nvPr>
            <p:ph idx="1"/>
          </p:nvPr>
        </p:nvSpPr>
        <p:spPr/>
        <p:txBody>
          <a:bodyPr/>
          <a:lstStyle/>
          <a:p>
            <a:pPr eaLnBrk="1" hangingPunct="1"/>
            <a:r>
              <a:rPr lang="en-US" sz="3200" dirty="0" smtClean="0"/>
              <a:t>Trial year</a:t>
            </a:r>
          </a:p>
          <a:p>
            <a:pPr eaLnBrk="1" hangingPunct="1"/>
            <a:r>
              <a:rPr lang="en-US" sz="3200" dirty="0" smtClean="0"/>
              <a:t>Districts are putting it into place</a:t>
            </a:r>
          </a:p>
          <a:p>
            <a:pPr eaLnBrk="1" hangingPunct="1"/>
            <a:r>
              <a:rPr lang="en-US" sz="3200" dirty="0" smtClean="0"/>
              <a:t>Using in their comprehensive district Improvement plan</a:t>
            </a:r>
          </a:p>
          <a:p>
            <a:pPr eaLnBrk="1" hangingPunct="1"/>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1524000" y="304800"/>
            <a:ext cx="5943600" cy="990600"/>
          </a:xfrm>
        </p:spPr>
        <p:txBody>
          <a:bodyPr/>
          <a:lstStyle/>
          <a:p>
            <a:pPr eaLnBrk="1" hangingPunct="1"/>
            <a:r>
              <a:rPr lang="en-US" sz="4000" dirty="0" smtClean="0"/>
              <a:t>KDE Update on ILP and IC</a:t>
            </a:r>
          </a:p>
        </p:txBody>
      </p:sp>
      <p:sp>
        <p:nvSpPr>
          <p:cNvPr id="105475" name="Rectangle 3"/>
          <p:cNvSpPr>
            <a:spLocks noGrp="1" noChangeArrowheads="1"/>
          </p:cNvSpPr>
          <p:nvPr>
            <p:ph idx="1"/>
          </p:nvPr>
        </p:nvSpPr>
        <p:spPr>
          <a:xfrm>
            <a:off x="381000" y="1828800"/>
            <a:ext cx="8534400" cy="4724400"/>
          </a:xfrm>
        </p:spPr>
        <p:txBody>
          <a:bodyPr/>
          <a:lstStyle/>
          <a:p>
            <a:pPr eaLnBrk="1" hangingPunct="1">
              <a:lnSpc>
                <a:spcPct val="90000"/>
              </a:lnSpc>
            </a:pPr>
            <a:r>
              <a:rPr lang="en-US" sz="2800" dirty="0" smtClean="0">
                <a:cs typeface="Times New Roman" pitchFamily="18" charset="0"/>
              </a:rPr>
              <a:t>Grades 6 – 12 option to use the ILP for the GSSP</a:t>
            </a:r>
          </a:p>
          <a:p>
            <a:pPr eaLnBrk="1" hangingPunct="1">
              <a:lnSpc>
                <a:spcPct val="90000"/>
              </a:lnSpc>
            </a:pPr>
            <a:r>
              <a:rPr lang="en-US" dirty="0" smtClean="0"/>
              <a:t> </a:t>
            </a:r>
            <a:r>
              <a:rPr lang="en-US" sz="2800" dirty="0" smtClean="0"/>
              <a:t>upload dates: </a:t>
            </a:r>
          </a:p>
          <a:p>
            <a:pPr lvl="2" eaLnBrk="1" hangingPunct="1">
              <a:lnSpc>
                <a:spcPct val="90000"/>
              </a:lnSpc>
            </a:pPr>
            <a:r>
              <a:rPr lang="en-US" sz="2800" dirty="0" smtClean="0"/>
              <a:t>September</a:t>
            </a:r>
          </a:p>
          <a:p>
            <a:pPr lvl="2" eaLnBrk="1" hangingPunct="1">
              <a:lnSpc>
                <a:spcPct val="90000"/>
              </a:lnSpc>
            </a:pPr>
            <a:r>
              <a:rPr lang="en-US" sz="2800" dirty="0" smtClean="0"/>
              <a:t>December</a:t>
            </a:r>
          </a:p>
          <a:p>
            <a:pPr lvl="2" eaLnBrk="1" hangingPunct="1">
              <a:lnSpc>
                <a:spcPct val="90000"/>
              </a:lnSpc>
            </a:pPr>
            <a:r>
              <a:rPr lang="en-US" sz="2800" dirty="0" smtClean="0"/>
              <a:t>March </a:t>
            </a:r>
          </a:p>
          <a:p>
            <a:pPr lvl="2" eaLnBrk="1" hangingPunct="1">
              <a:lnSpc>
                <a:spcPct val="90000"/>
              </a:lnSpc>
            </a:pPr>
            <a:r>
              <a:rPr lang="en-US" sz="2800" dirty="0" smtClean="0"/>
              <a:t>May</a:t>
            </a:r>
          </a:p>
          <a:p>
            <a:pPr eaLnBrk="1" hangingPunct="1">
              <a:lnSpc>
                <a:spcPct val="90000"/>
              </a:lnSpc>
            </a:pPr>
            <a:r>
              <a:rPr lang="en-US" sz="2800" dirty="0" smtClean="0"/>
              <a:t>Training available</a:t>
            </a:r>
          </a:p>
          <a:p>
            <a:pPr eaLnBrk="1" hangingPunct="1">
              <a:lnSpc>
                <a:spcPct val="90000"/>
              </a:lnSpc>
            </a:pPr>
            <a:r>
              <a:rPr lang="en-US" sz="2800" dirty="0" smtClean="0"/>
              <a:t>Update information in IC</a:t>
            </a:r>
          </a:p>
          <a:p>
            <a:pPr eaLnBrk="1" hangingPunct="1">
              <a:lnSpc>
                <a:spcPct val="90000"/>
              </a:lnSpc>
              <a:buFont typeface="Wingdings 2" pitchFamily="18" charset="2"/>
              <a:buNone/>
            </a:pPr>
            <a:endParaRPr lang="en-US" sz="2800" dirty="0" smtClean="0"/>
          </a:p>
        </p:txBody>
      </p:sp>
      <p:pic>
        <p:nvPicPr>
          <p:cNvPr id="105476" name="Picture 4" descr="C:\Program Files\Common Files\Microsoft Shared\Clipart\cagcat50\BS00580_.wmf"/>
          <p:cNvPicPr>
            <a:picLocks noChangeAspect="1" noChangeArrowheads="1"/>
          </p:cNvPicPr>
          <p:nvPr/>
        </p:nvPicPr>
        <p:blipFill>
          <a:blip r:embed="rId3"/>
          <a:srcRect/>
          <a:stretch>
            <a:fillRect/>
          </a:stretch>
        </p:blipFill>
        <p:spPr bwMode="auto">
          <a:xfrm>
            <a:off x="7239000" y="228600"/>
            <a:ext cx="1677988" cy="16589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24000" y="304800"/>
            <a:ext cx="6629400" cy="838200"/>
          </a:xfrm>
        </p:spPr>
        <p:txBody>
          <a:bodyPr/>
          <a:lstStyle/>
          <a:p>
            <a:pPr eaLnBrk="1" hangingPunct="1"/>
            <a:r>
              <a:rPr lang="en-US" b="1" smtClean="0"/>
              <a:t>GT/PTP Statewide Data</a:t>
            </a:r>
          </a:p>
        </p:txBody>
      </p:sp>
      <p:sp>
        <p:nvSpPr>
          <p:cNvPr id="299011" name="Rectangle 3"/>
          <p:cNvSpPr>
            <a:spLocks noGrp="1" noChangeArrowheads="1"/>
          </p:cNvSpPr>
          <p:nvPr>
            <p:ph sz="half" idx="1"/>
          </p:nvPr>
        </p:nvSpPr>
        <p:spPr>
          <a:xfrm>
            <a:off x="228600" y="1295400"/>
            <a:ext cx="4419600" cy="5257800"/>
          </a:xfrm>
        </p:spPr>
        <p:txBody>
          <a:bodyPr>
            <a:normAutofit/>
          </a:bodyPr>
          <a:lstStyle/>
          <a:p>
            <a:pPr marL="274320" indent="-274320" eaLnBrk="1" fontAlgn="auto" hangingPunct="1">
              <a:lnSpc>
                <a:spcPct val="90000"/>
              </a:lnSpc>
              <a:spcAft>
                <a:spcPts val="0"/>
              </a:spcAft>
              <a:buClr>
                <a:schemeClr val="accent3"/>
              </a:buClr>
              <a:buFont typeface="Wingdings 2"/>
              <a:buChar char=""/>
              <a:defRPr/>
            </a:pPr>
            <a:r>
              <a:rPr lang="en-US" sz="2400" b="1" dirty="0" smtClean="0"/>
              <a:t>2008-2009 </a:t>
            </a:r>
            <a:endParaRPr lang="en-US" sz="2400" b="1" dirty="0"/>
          </a:p>
          <a:p>
            <a:pPr marL="274320" indent="-274320" eaLnBrk="1" fontAlgn="auto" hangingPunct="1">
              <a:lnSpc>
                <a:spcPct val="90000"/>
              </a:lnSpc>
              <a:spcAft>
                <a:spcPts val="0"/>
              </a:spcAft>
              <a:buClr>
                <a:schemeClr val="accent3"/>
              </a:buClr>
              <a:buFont typeface="Wingdings 2"/>
              <a:buChar char=""/>
              <a:defRPr/>
            </a:pPr>
            <a:r>
              <a:rPr lang="en-US" sz="2400" b="1" dirty="0"/>
              <a:t>Total Student Population   (K-12) </a:t>
            </a:r>
          </a:p>
          <a:p>
            <a:pPr marL="640080" lvl="1" indent="-246888" eaLnBrk="1" fontAlgn="auto" hangingPunct="1">
              <a:lnSpc>
                <a:spcPct val="90000"/>
              </a:lnSpc>
              <a:spcAft>
                <a:spcPts val="0"/>
              </a:spcAft>
              <a:buFont typeface="Wingdings 2"/>
              <a:buChar char=""/>
              <a:defRPr/>
            </a:pPr>
            <a:r>
              <a:rPr lang="en-US" dirty="0" smtClean="0"/>
              <a:t>671,147 </a:t>
            </a:r>
            <a:r>
              <a:rPr lang="en-US" dirty="0"/>
              <a:t>students </a:t>
            </a:r>
            <a:endParaRPr lang="en-US" dirty="0" smtClean="0"/>
          </a:p>
          <a:p>
            <a:pPr marL="640080" lvl="1" indent="-246888" eaLnBrk="1" fontAlgn="auto" hangingPunct="1">
              <a:lnSpc>
                <a:spcPct val="90000"/>
              </a:lnSpc>
              <a:spcAft>
                <a:spcPts val="0"/>
              </a:spcAft>
              <a:buFont typeface="Wingdings 2"/>
              <a:buChar char=""/>
              <a:defRPr/>
            </a:pPr>
            <a:r>
              <a:rPr lang="en-US" dirty="0" smtClean="0"/>
              <a:t>105,465 GT/PTP students</a:t>
            </a:r>
            <a:endParaRPr lang="en-US" dirty="0"/>
          </a:p>
          <a:p>
            <a:pPr marL="274320" indent="-274320" eaLnBrk="1" fontAlgn="auto" hangingPunct="1">
              <a:lnSpc>
                <a:spcPct val="90000"/>
              </a:lnSpc>
              <a:spcAft>
                <a:spcPts val="0"/>
              </a:spcAft>
              <a:buClr>
                <a:schemeClr val="accent3"/>
              </a:buClr>
              <a:buFont typeface="Wingdings 2"/>
              <a:buChar char=""/>
              <a:defRPr/>
            </a:pPr>
            <a:r>
              <a:rPr lang="en-US" sz="2400" b="1" dirty="0"/>
              <a:t>PTP </a:t>
            </a:r>
            <a:r>
              <a:rPr lang="en-US" sz="2400" b="1" dirty="0" smtClean="0"/>
              <a:t>(k-3)</a:t>
            </a:r>
            <a:endParaRPr lang="en-US" sz="2400" b="1" dirty="0"/>
          </a:p>
          <a:p>
            <a:pPr marL="640080" lvl="1" indent="-246888" eaLnBrk="1" fontAlgn="auto" hangingPunct="1">
              <a:lnSpc>
                <a:spcPct val="90000"/>
              </a:lnSpc>
              <a:spcAft>
                <a:spcPts val="0"/>
              </a:spcAft>
              <a:buFont typeface="Wingdings 2"/>
              <a:buChar char=""/>
              <a:defRPr/>
            </a:pPr>
            <a:r>
              <a:rPr lang="en-US" dirty="0" smtClean="0"/>
              <a:t>212,845 </a:t>
            </a:r>
            <a:r>
              <a:rPr lang="en-US" dirty="0"/>
              <a:t>total </a:t>
            </a:r>
            <a:r>
              <a:rPr lang="en-US" dirty="0" smtClean="0"/>
              <a:t>(k-3) </a:t>
            </a:r>
            <a:r>
              <a:rPr lang="en-US" dirty="0"/>
              <a:t>students</a:t>
            </a:r>
            <a:endParaRPr lang="en-US" b="1" dirty="0"/>
          </a:p>
          <a:p>
            <a:pPr marL="640080" lvl="1" indent="-246888" eaLnBrk="1" fontAlgn="auto" hangingPunct="1">
              <a:lnSpc>
                <a:spcPct val="90000"/>
              </a:lnSpc>
              <a:spcAft>
                <a:spcPts val="0"/>
              </a:spcAft>
              <a:buFont typeface="Wingdings 2"/>
              <a:buChar char=""/>
              <a:defRPr/>
            </a:pPr>
            <a:r>
              <a:rPr lang="en-US" dirty="0" smtClean="0"/>
              <a:t>19,252 </a:t>
            </a:r>
            <a:r>
              <a:rPr lang="en-US" dirty="0"/>
              <a:t>PTP students</a:t>
            </a:r>
          </a:p>
          <a:p>
            <a:pPr marL="640080" lvl="1" indent="-246888" eaLnBrk="1" fontAlgn="auto" hangingPunct="1">
              <a:lnSpc>
                <a:spcPct val="90000"/>
              </a:lnSpc>
              <a:spcAft>
                <a:spcPts val="0"/>
              </a:spcAft>
              <a:buFont typeface="Wingdings 2"/>
              <a:buChar char=""/>
              <a:defRPr/>
            </a:pPr>
            <a:r>
              <a:rPr lang="en-US" dirty="0" smtClean="0"/>
              <a:t>9.0% </a:t>
            </a:r>
            <a:r>
              <a:rPr lang="en-US" dirty="0"/>
              <a:t>of total </a:t>
            </a:r>
            <a:r>
              <a:rPr lang="en-US" dirty="0" smtClean="0"/>
              <a:t>k-3 </a:t>
            </a:r>
            <a:r>
              <a:rPr lang="en-US" dirty="0"/>
              <a:t>is in PTP</a:t>
            </a:r>
          </a:p>
          <a:p>
            <a:pPr marL="274320" indent="-274320" eaLnBrk="1" fontAlgn="auto" hangingPunct="1">
              <a:lnSpc>
                <a:spcPct val="90000"/>
              </a:lnSpc>
              <a:spcAft>
                <a:spcPts val="0"/>
              </a:spcAft>
              <a:buClr>
                <a:schemeClr val="accent3"/>
              </a:buClr>
              <a:buFont typeface="Wingdings 2"/>
              <a:buChar char=""/>
              <a:defRPr/>
            </a:pPr>
            <a:r>
              <a:rPr lang="en-US" sz="2400" b="1" dirty="0"/>
              <a:t>GT Formal ID (4-12)</a:t>
            </a:r>
            <a:endParaRPr lang="en-US" sz="2400" dirty="0"/>
          </a:p>
          <a:p>
            <a:pPr marL="640080" lvl="1" indent="-246888" eaLnBrk="1" fontAlgn="auto" hangingPunct="1">
              <a:lnSpc>
                <a:spcPct val="90000"/>
              </a:lnSpc>
              <a:spcAft>
                <a:spcPts val="0"/>
              </a:spcAft>
              <a:buFont typeface="Wingdings 2"/>
              <a:buChar char=""/>
              <a:defRPr/>
            </a:pPr>
            <a:r>
              <a:rPr lang="en-US" dirty="0" smtClean="0"/>
              <a:t>458,302 </a:t>
            </a:r>
            <a:r>
              <a:rPr lang="en-US" dirty="0"/>
              <a:t>total students 4-12</a:t>
            </a:r>
          </a:p>
          <a:p>
            <a:pPr marL="640080" lvl="1" indent="-246888" eaLnBrk="1" fontAlgn="auto" hangingPunct="1">
              <a:lnSpc>
                <a:spcPct val="90000"/>
              </a:lnSpc>
              <a:spcAft>
                <a:spcPts val="0"/>
              </a:spcAft>
              <a:buFont typeface="Wingdings 2"/>
              <a:buChar char=""/>
              <a:defRPr/>
            </a:pPr>
            <a:r>
              <a:rPr lang="en-US" dirty="0" smtClean="0"/>
              <a:t>86,213 </a:t>
            </a:r>
            <a:r>
              <a:rPr lang="en-US" dirty="0"/>
              <a:t>GT students 4-12</a:t>
            </a:r>
          </a:p>
          <a:p>
            <a:pPr marL="640080" lvl="1" indent="-246888" eaLnBrk="1" fontAlgn="auto" hangingPunct="1">
              <a:lnSpc>
                <a:spcPct val="90000"/>
              </a:lnSpc>
              <a:spcAft>
                <a:spcPts val="0"/>
              </a:spcAft>
              <a:buFont typeface="Wingdings 2"/>
              <a:buChar char=""/>
              <a:defRPr/>
            </a:pPr>
            <a:r>
              <a:rPr lang="en-US" dirty="0" smtClean="0"/>
              <a:t>18.8% </a:t>
            </a:r>
            <a:r>
              <a:rPr lang="en-US" dirty="0"/>
              <a:t>of total 4-12 is GT</a:t>
            </a:r>
          </a:p>
        </p:txBody>
      </p:sp>
      <p:sp>
        <p:nvSpPr>
          <p:cNvPr id="299012" name="Rectangle 4"/>
          <p:cNvSpPr>
            <a:spLocks noGrp="1" noChangeArrowheads="1"/>
          </p:cNvSpPr>
          <p:nvPr>
            <p:ph sz="half" idx="2"/>
          </p:nvPr>
        </p:nvSpPr>
        <p:spPr>
          <a:xfrm>
            <a:off x="4572000" y="1295400"/>
            <a:ext cx="4419600" cy="5334000"/>
          </a:xfrm>
        </p:spPr>
        <p:txBody>
          <a:bodyPr>
            <a:normAutofit/>
          </a:bodyPr>
          <a:lstStyle/>
          <a:p>
            <a:pPr marL="274320" indent="-274320" eaLnBrk="1" fontAlgn="auto" hangingPunct="1">
              <a:lnSpc>
                <a:spcPct val="90000"/>
              </a:lnSpc>
              <a:spcAft>
                <a:spcPts val="0"/>
              </a:spcAft>
              <a:buClr>
                <a:schemeClr val="accent3"/>
              </a:buClr>
              <a:buFont typeface="Wingdings 2"/>
              <a:buChar char=""/>
              <a:defRPr/>
            </a:pPr>
            <a:r>
              <a:rPr lang="en-US" sz="2400" b="1" dirty="0" smtClean="0"/>
              <a:t>2009-2010 </a:t>
            </a:r>
            <a:endParaRPr lang="en-US" sz="2400" b="1" dirty="0"/>
          </a:p>
          <a:p>
            <a:pPr marL="274320" indent="-274320" eaLnBrk="1" fontAlgn="auto" hangingPunct="1">
              <a:lnSpc>
                <a:spcPct val="90000"/>
              </a:lnSpc>
              <a:spcAft>
                <a:spcPts val="0"/>
              </a:spcAft>
              <a:buClr>
                <a:schemeClr val="accent3"/>
              </a:buClr>
              <a:buFont typeface="Wingdings 2"/>
              <a:buChar char=""/>
              <a:defRPr/>
            </a:pPr>
            <a:r>
              <a:rPr lang="en-US" sz="2400" b="1" dirty="0"/>
              <a:t>Total Student Population (K-12) </a:t>
            </a:r>
          </a:p>
          <a:p>
            <a:pPr marL="640080" lvl="1" indent="-246888" eaLnBrk="1" fontAlgn="auto" hangingPunct="1">
              <a:lnSpc>
                <a:spcPct val="90000"/>
              </a:lnSpc>
              <a:spcAft>
                <a:spcPts val="0"/>
              </a:spcAft>
              <a:buFont typeface="Wingdings 2"/>
              <a:buChar char=""/>
              <a:defRPr/>
            </a:pPr>
            <a:r>
              <a:rPr lang="en-US" dirty="0" smtClean="0"/>
              <a:t>734,609 total students </a:t>
            </a:r>
          </a:p>
          <a:p>
            <a:pPr marL="640080" lvl="1" indent="-246888" eaLnBrk="1" fontAlgn="auto" hangingPunct="1">
              <a:lnSpc>
                <a:spcPct val="90000"/>
              </a:lnSpc>
              <a:spcAft>
                <a:spcPts val="0"/>
              </a:spcAft>
              <a:buFont typeface="Wingdings 2"/>
              <a:buChar char=""/>
              <a:defRPr/>
            </a:pPr>
            <a:r>
              <a:rPr lang="en-US" dirty="0" smtClean="0"/>
              <a:t>111,275 GT/PTP students</a:t>
            </a:r>
            <a:endParaRPr lang="en-US" dirty="0"/>
          </a:p>
          <a:p>
            <a:pPr marL="274320" indent="-274320" eaLnBrk="1" fontAlgn="auto" hangingPunct="1">
              <a:lnSpc>
                <a:spcPct val="90000"/>
              </a:lnSpc>
              <a:spcAft>
                <a:spcPts val="0"/>
              </a:spcAft>
              <a:buClr>
                <a:schemeClr val="accent3"/>
              </a:buClr>
              <a:buFont typeface="Wingdings 2"/>
              <a:buChar char=""/>
              <a:defRPr/>
            </a:pPr>
            <a:r>
              <a:rPr lang="en-US" sz="2400" b="1" dirty="0" smtClean="0"/>
              <a:t> PTP (k-3)</a:t>
            </a:r>
          </a:p>
          <a:p>
            <a:pPr marL="641033" lvl="1" indent="-274320" eaLnBrk="1" fontAlgn="auto" hangingPunct="1">
              <a:lnSpc>
                <a:spcPct val="90000"/>
              </a:lnSpc>
              <a:spcAft>
                <a:spcPts val="0"/>
              </a:spcAft>
              <a:buClr>
                <a:schemeClr val="accent3"/>
              </a:buClr>
              <a:buFont typeface="Wingdings 2"/>
              <a:buChar char=""/>
              <a:defRPr/>
            </a:pPr>
            <a:r>
              <a:rPr lang="en-US" sz="2200" b="1" dirty="0" smtClean="0"/>
              <a:t>232,038 total (k-3)</a:t>
            </a:r>
          </a:p>
          <a:p>
            <a:pPr marL="640080" lvl="1" indent="-246888" eaLnBrk="1" fontAlgn="auto" hangingPunct="1">
              <a:lnSpc>
                <a:spcPct val="90000"/>
              </a:lnSpc>
              <a:spcAft>
                <a:spcPts val="0"/>
              </a:spcAft>
              <a:buFont typeface="Wingdings 2"/>
              <a:buChar char=""/>
              <a:defRPr/>
            </a:pPr>
            <a:r>
              <a:rPr lang="en-US" dirty="0" smtClean="0"/>
              <a:t>24,045 </a:t>
            </a:r>
            <a:r>
              <a:rPr lang="en-US" dirty="0"/>
              <a:t>PTP students</a:t>
            </a:r>
          </a:p>
          <a:p>
            <a:pPr marL="640080" lvl="1" indent="-246888" eaLnBrk="1" fontAlgn="auto" hangingPunct="1">
              <a:lnSpc>
                <a:spcPct val="90000"/>
              </a:lnSpc>
              <a:spcAft>
                <a:spcPts val="0"/>
              </a:spcAft>
              <a:buFont typeface="Wingdings 2"/>
              <a:buChar char=""/>
              <a:defRPr/>
            </a:pPr>
            <a:r>
              <a:rPr lang="en-US" dirty="0" smtClean="0"/>
              <a:t>10.4% </a:t>
            </a:r>
            <a:r>
              <a:rPr lang="en-US" dirty="0"/>
              <a:t>of total </a:t>
            </a:r>
            <a:r>
              <a:rPr lang="en-US" dirty="0" smtClean="0"/>
              <a:t>K-3 </a:t>
            </a:r>
            <a:r>
              <a:rPr lang="en-US" dirty="0"/>
              <a:t>is in PTP</a:t>
            </a:r>
          </a:p>
          <a:p>
            <a:pPr marL="274320" indent="-274320" eaLnBrk="1" fontAlgn="auto" hangingPunct="1">
              <a:lnSpc>
                <a:spcPct val="90000"/>
              </a:lnSpc>
              <a:spcAft>
                <a:spcPts val="0"/>
              </a:spcAft>
              <a:buClr>
                <a:schemeClr val="accent3"/>
              </a:buClr>
              <a:buFont typeface="Wingdings 2"/>
              <a:buChar char=""/>
              <a:defRPr/>
            </a:pPr>
            <a:r>
              <a:rPr lang="en-US" sz="2400" b="1" dirty="0"/>
              <a:t>GT Formal ID (4-12)</a:t>
            </a:r>
            <a:endParaRPr lang="en-US" sz="2400" dirty="0"/>
          </a:p>
          <a:p>
            <a:pPr marL="640080" lvl="1" indent="-246888" eaLnBrk="1" fontAlgn="auto" hangingPunct="1">
              <a:lnSpc>
                <a:spcPct val="90000"/>
              </a:lnSpc>
              <a:spcAft>
                <a:spcPts val="0"/>
              </a:spcAft>
              <a:buFont typeface="Wingdings 2"/>
              <a:buChar char=""/>
              <a:defRPr/>
            </a:pPr>
            <a:r>
              <a:rPr lang="en-US" dirty="0" smtClean="0"/>
              <a:t>502,571 </a:t>
            </a:r>
            <a:r>
              <a:rPr lang="en-US" dirty="0"/>
              <a:t>total students 4-12</a:t>
            </a:r>
          </a:p>
          <a:p>
            <a:pPr marL="640080" lvl="1" indent="-246888" eaLnBrk="1" fontAlgn="auto" hangingPunct="1">
              <a:lnSpc>
                <a:spcPct val="90000"/>
              </a:lnSpc>
              <a:spcAft>
                <a:spcPts val="0"/>
              </a:spcAft>
              <a:buFont typeface="Wingdings 2"/>
              <a:buChar char=""/>
              <a:defRPr/>
            </a:pPr>
            <a:r>
              <a:rPr lang="en-US" dirty="0" smtClean="0"/>
              <a:t>87,230 </a:t>
            </a:r>
            <a:r>
              <a:rPr lang="en-US" dirty="0"/>
              <a:t>GT students 4-12</a:t>
            </a:r>
          </a:p>
          <a:p>
            <a:pPr marL="640080" lvl="1" indent="-246888" eaLnBrk="1" fontAlgn="auto" hangingPunct="1">
              <a:lnSpc>
                <a:spcPct val="90000"/>
              </a:lnSpc>
              <a:spcAft>
                <a:spcPts val="0"/>
              </a:spcAft>
              <a:buFont typeface="Wingdings 2"/>
              <a:buChar char=""/>
              <a:defRPr/>
            </a:pPr>
            <a:r>
              <a:rPr lang="en-US" dirty="0" smtClean="0"/>
              <a:t>17.4% </a:t>
            </a:r>
            <a:r>
              <a:rPr lang="en-US" dirty="0"/>
              <a:t>of total 4-12 is GT</a:t>
            </a:r>
          </a:p>
        </p:txBody>
      </p:sp>
      <p:pic>
        <p:nvPicPr>
          <p:cNvPr id="299013" name="Picture 5" descr="C:\Documents and Settings\lellis\Application Data\Microsoft\Media Catalog\Downloaded Clips\cl0\mp00532_.wmf"/>
          <p:cNvPicPr>
            <a:picLocks noChangeAspect="1" noChangeArrowheads="1"/>
          </p:cNvPicPr>
          <p:nvPr/>
        </p:nvPicPr>
        <p:blipFill>
          <a:blip r:embed="rId4"/>
          <a:srcRect/>
          <a:stretch>
            <a:fillRect/>
          </a:stretch>
        </p:blipFill>
        <p:spPr bwMode="auto">
          <a:xfrm>
            <a:off x="6629400" y="533400"/>
            <a:ext cx="2286000" cy="100806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9012">
                                            <p:txEl>
                                              <p:pRg st="1" end="1"/>
                                            </p:txEl>
                                          </p:spTgt>
                                        </p:tgtEl>
                                        <p:attrNameLst>
                                          <p:attrName>style.visibility</p:attrName>
                                        </p:attrNameLst>
                                      </p:cBhvr>
                                      <p:to>
                                        <p:strVal val="visible"/>
                                      </p:to>
                                    </p:set>
                                    <p:anim calcmode="lin" valueType="num">
                                      <p:cBhvr additive="base">
                                        <p:cTn id="7" dur="500" fill="hold"/>
                                        <p:tgtEl>
                                          <p:spTgt spid="29901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901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99012">
                                            <p:txEl>
                                              <p:pRg st="2" end="2"/>
                                            </p:txEl>
                                          </p:spTgt>
                                        </p:tgtEl>
                                        <p:attrNameLst>
                                          <p:attrName>style.visibility</p:attrName>
                                        </p:attrNameLst>
                                      </p:cBhvr>
                                      <p:to>
                                        <p:strVal val="visible"/>
                                      </p:to>
                                    </p:set>
                                    <p:anim calcmode="lin" valueType="num">
                                      <p:cBhvr additive="base">
                                        <p:cTn id="11" dur="500" fill="hold"/>
                                        <p:tgtEl>
                                          <p:spTgt spid="299012">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9901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hoosh.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99012">
                                            <p:txEl>
                                              <p:pRg st="3" end="3"/>
                                            </p:txEl>
                                          </p:spTgt>
                                        </p:tgtEl>
                                        <p:attrNameLst>
                                          <p:attrName>style.visibility</p:attrName>
                                        </p:attrNameLst>
                                      </p:cBhvr>
                                      <p:to>
                                        <p:strVal val="visible"/>
                                      </p:to>
                                    </p:set>
                                    <p:anim calcmode="lin" valueType="num">
                                      <p:cBhvr additive="base">
                                        <p:cTn id="15" dur="500" fill="hold"/>
                                        <p:tgtEl>
                                          <p:spTgt spid="299012">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99012">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whoosh.wav"/>
                                        </p:tgtEl>
                                      </p:cMediaNode>
                                    </p:audio>
                                  </p:sub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299012">
                                            <p:txEl>
                                              <p:pRg st="4" end="4"/>
                                            </p:txEl>
                                          </p:spTgt>
                                        </p:tgtEl>
                                        <p:attrNameLst>
                                          <p:attrName>style.visibility</p:attrName>
                                        </p:attrNameLst>
                                      </p:cBhvr>
                                      <p:to>
                                        <p:strVal val="visible"/>
                                      </p:to>
                                    </p:set>
                                    <p:anim calcmode="lin" valueType="num">
                                      <p:cBhvr additive="base">
                                        <p:cTn id="21" dur="500" fill="hold"/>
                                        <p:tgtEl>
                                          <p:spTgt spid="299012">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9901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whoosh.wav"/>
                                        </p:tgtEl>
                                      </p:cMediaNode>
                                    </p:audio>
                                  </p:subTnLst>
                                </p:cTn>
                              </p:par>
                              <p:par>
                                <p:cTn id="23" presetID="2" presetClass="entr" presetSubtype="8" fill="hold" grpId="0" nodeType="withEffect">
                                  <p:stCondLst>
                                    <p:cond delay="0"/>
                                  </p:stCondLst>
                                  <p:childTnLst>
                                    <p:set>
                                      <p:cBhvr>
                                        <p:cTn id="24" dur="1" fill="hold">
                                          <p:stCondLst>
                                            <p:cond delay="0"/>
                                          </p:stCondLst>
                                        </p:cTn>
                                        <p:tgtEl>
                                          <p:spTgt spid="299012">
                                            <p:txEl>
                                              <p:pRg st="5" end="5"/>
                                            </p:txEl>
                                          </p:spTgt>
                                        </p:tgtEl>
                                        <p:attrNameLst>
                                          <p:attrName>style.visibility</p:attrName>
                                        </p:attrNameLst>
                                      </p:cBhvr>
                                      <p:to>
                                        <p:strVal val="visible"/>
                                      </p:to>
                                    </p:set>
                                    <p:anim calcmode="lin" valueType="num">
                                      <p:cBhvr additive="base">
                                        <p:cTn id="25" dur="500" fill="hold"/>
                                        <p:tgtEl>
                                          <p:spTgt spid="299012">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9012">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par>
                                <p:cTn id="27" presetID="2" presetClass="entr" presetSubtype="8" fill="hold" grpId="0" nodeType="withEffect">
                                  <p:stCondLst>
                                    <p:cond delay="0"/>
                                  </p:stCondLst>
                                  <p:childTnLst>
                                    <p:set>
                                      <p:cBhvr>
                                        <p:cTn id="28" dur="1" fill="hold">
                                          <p:stCondLst>
                                            <p:cond delay="0"/>
                                          </p:stCondLst>
                                        </p:cTn>
                                        <p:tgtEl>
                                          <p:spTgt spid="299012">
                                            <p:txEl>
                                              <p:pRg st="6" end="6"/>
                                            </p:txEl>
                                          </p:spTgt>
                                        </p:tgtEl>
                                        <p:attrNameLst>
                                          <p:attrName>style.visibility</p:attrName>
                                        </p:attrNameLst>
                                      </p:cBhvr>
                                      <p:to>
                                        <p:strVal val="visible"/>
                                      </p:to>
                                    </p:set>
                                    <p:anim calcmode="lin" valueType="num">
                                      <p:cBhvr additive="base">
                                        <p:cTn id="29" dur="500" fill="hold"/>
                                        <p:tgtEl>
                                          <p:spTgt spid="299012">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99012">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whoosh.wav"/>
                                        </p:tgtEl>
                                      </p:cMediaNode>
                                    </p:audio>
                                  </p:subTnLst>
                                </p:cTn>
                              </p:par>
                              <p:par>
                                <p:cTn id="31" presetID="2" presetClass="entr" presetSubtype="8" fill="hold" grpId="0" nodeType="withEffect">
                                  <p:stCondLst>
                                    <p:cond delay="0"/>
                                  </p:stCondLst>
                                  <p:childTnLst>
                                    <p:set>
                                      <p:cBhvr>
                                        <p:cTn id="32" dur="1" fill="hold">
                                          <p:stCondLst>
                                            <p:cond delay="0"/>
                                          </p:stCondLst>
                                        </p:cTn>
                                        <p:tgtEl>
                                          <p:spTgt spid="299012">
                                            <p:txEl>
                                              <p:pRg st="7" end="7"/>
                                            </p:txEl>
                                          </p:spTgt>
                                        </p:tgtEl>
                                        <p:attrNameLst>
                                          <p:attrName>style.visibility</p:attrName>
                                        </p:attrNameLst>
                                      </p:cBhvr>
                                      <p:to>
                                        <p:strVal val="visible"/>
                                      </p:to>
                                    </p:set>
                                    <p:anim calcmode="lin" valueType="num">
                                      <p:cBhvr additive="base">
                                        <p:cTn id="33" dur="500" fill="hold"/>
                                        <p:tgtEl>
                                          <p:spTgt spid="299012">
                                            <p:txEl>
                                              <p:pRg st="7" end="7"/>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99012">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whoosh.wav"/>
                                        </p:tgtEl>
                                      </p:cMediaNode>
                                    </p:audio>
                                  </p:sub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299012">
                                            <p:txEl>
                                              <p:pRg st="8" end="8"/>
                                            </p:txEl>
                                          </p:spTgt>
                                        </p:tgtEl>
                                        <p:attrNameLst>
                                          <p:attrName>style.visibility</p:attrName>
                                        </p:attrNameLst>
                                      </p:cBhvr>
                                      <p:to>
                                        <p:strVal val="visible"/>
                                      </p:to>
                                    </p:set>
                                    <p:anim calcmode="lin" valueType="num">
                                      <p:cBhvr additive="base">
                                        <p:cTn id="39" dur="500" fill="hold"/>
                                        <p:tgtEl>
                                          <p:spTgt spid="299012">
                                            <p:txEl>
                                              <p:pRg st="8" end="8"/>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99012">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whoosh.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299012">
                                            <p:txEl>
                                              <p:pRg st="9" end="9"/>
                                            </p:txEl>
                                          </p:spTgt>
                                        </p:tgtEl>
                                        <p:attrNameLst>
                                          <p:attrName>style.visibility</p:attrName>
                                        </p:attrNameLst>
                                      </p:cBhvr>
                                      <p:to>
                                        <p:strVal val="visible"/>
                                      </p:to>
                                    </p:set>
                                    <p:anim calcmode="lin" valueType="num">
                                      <p:cBhvr additive="base">
                                        <p:cTn id="43" dur="500" fill="hold"/>
                                        <p:tgtEl>
                                          <p:spTgt spid="299012">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9012">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299012">
                                            <p:txEl>
                                              <p:pRg st="10" end="10"/>
                                            </p:txEl>
                                          </p:spTgt>
                                        </p:tgtEl>
                                        <p:attrNameLst>
                                          <p:attrName>style.visibility</p:attrName>
                                        </p:attrNameLst>
                                      </p:cBhvr>
                                      <p:to>
                                        <p:strVal val="visible"/>
                                      </p:to>
                                    </p:set>
                                    <p:anim calcmode="lin" valueType="num">
                                      <p:cBhvr additive="base">
                                        <p:cTn id="47" dur="500" fill="hold"/>
                                        <p:tgtEl>
                                          <p:spTgt spid="299012">
                                            <p:txEl>
                                              <p:pRg st="10" end="1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299012">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whoosh.wav"/>
                                        </p:tgtEl>
                                      </p:cMediaNode>
                                    </p:audio>
                                  </p:subTnLst>
                                </p:cTn>
                              </p:par>
                              <p:par>
                                <p:cTn id="49" presetID="2" presetClass="entr" presetSubtype="8" fill="hold" grpId="0" nodeType="withEffect">
                                  <p:stCondLst>
                                    <p:cond delay="0"/>
                                  </p:stCondLst>
                                  <p:childTnLst>
                                    <p:set>
                                      <p:cBhvr>
                                        <p:cTn id="50" dur="1" fill="hold">
                                          <p:stCondLst>
                                            <p:cond delay="0"/>
                                          </p:stCondLst>
                                        </p:cTn>
                                        <p:tgtEl>
                                          <p:spTgt spid="299012">
                                            <p:txEl>
                                              <p:pRg st="11" end="11"/>
                                            </p:txEl>
                                          </p:spTgt>
                                        </p:tgtEl>
                                        <p:attrNameLst>
                                          <p:attrName>style.visibility</p:attrName>
                                        </p:attrNameLst>
                                      </p:cBhvr>
                                      <p:to>
                                        <p:strVal val="visible"/>
                                      </p:to>
                                    </p:set>
                                    <p:anim calcmode="lin" valueType="num">
                                      <p:cBhvr additive="base">
                                        <p:cTn id="51" dur="500" fill="hold"/>
                                        <p:tgtEl>
                                          <p:spTgt spid="299012">
                                            <p:txEl>
                                              <p:pRg st="11" end="11"/>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299012">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3" name="whoosh.wav"/>
                                        </p:tgtEl>
                                      </p:cMediaNode>
                                    </p:audio>
                                  </p:sub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299011">
                                            <p:txEl>
                                              <p:pRg st="1" end="1"/>
                                            </p:txEl>
                                          </p:spTgt>
                                        </p:tgtEl>
                                        <p:attrNameLst>
                                          <p:attrName>style.visibility</p:attrName>
                                        </p:attrNameLst>
                                      </p:cBhvr>
                                      <p:to>
                                        <p:strVal val="visible"/>
                                      </p:to>
                                    </p:set>
                                    <p:anim calcmode="lin" valueType="num">
                                      <p:cBhvr additive="base">
                                        <p:cTn id="57" dur="500" fill="hold"/>
                                        <p:tgtEl>
                                          <p:spTgt spid="299011">
                                            <p:txEl>
                                              <p:pRg st="1" end="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2990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5"/>
                                            </p:cond>
                                          </p:stCondLst>
                                          <p:endCondLst>
                                            <p:cond evt="onStopAudio" delay="0">
                                              <p:tgtEl>
                                                <p:sldTgt/>
                                              </p:tgtEl>
                                            </p:cond>
                                          </p:endCondLst>
                                        </p:cTn>
                                        <p:tgtEl>
                                          <p:sndTgt r:embed="rId3" name="whoosh.wav"/>
                                        </p:tgtEl>
                                      </p:cMediaNode>
                                    </p:audio>
                                  </p:subTnLst>
                                </p:cTn>
                              </p:par>
                              <p:par>
                                <p:cTn id="59" presetID="2" presetClass="entr" presetSubtype="8" fill="hold" grpId="0" nodeType="withEffect">
                                  <p:stCondLst>
                                    <p:cond delay="0"/>
                                  </p:stCondLst>
                                  <p:childTnLst>
                                    <p:set>
                                      <p:cBhvr>
                                        <p:cTn id="60" dur="1" fill="hold">
                                          <p:stCondLst>
                                            <p:cond delay="0"/>
                                          </p:stCondLst>
                                        </p:cTn>
                                        <p:tgtEl>
                                          <p:spTgt spid="299011">
                                            <p:txEl>
                                              <p:pRg st="2" end="2"/>
                                            </p:txEl>
                                          </p:spTgt>
                                        </p:tgtEl>
                                        <p:attrNameLst>
                                          <p:attrName>style.visibility</p:attrName>
                                        </p:attrNameLst>
                                      </p:cBhvr>
                                      <p:to>
                                        <p:strVal val="visible"/>
                                      </p:to>
                                    </p:set>
                                    <p:anim calcmode="lin" valueType="num">
                                      <p:cBhvr additive="base">
                                        <p:cTn id="61" dur="500" fill="hold"/>
                                        <p:tgtEl>
                                          <p:spTgt spid="299011">
                                            <p:txEl>
                                              <p:pRg st="2" end="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990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wav"/>
                                        </p:tgtEl>
                                      </p:cMediaNode>
                                    </p:audio>
                                  </p:subTnLst>
                                </p:cTn>
                              </p:par>
                              <p:par>
                                <p:cTn id="63" presetID="2" presetClass="entr" presetSubtype="8" fill="hold" grpId="0" nodeType="withEffect">
                                  <p:stCondLst>
                                    <p:cond delay="0"/>
                                  </p:stCondLst>
                                  <p:childTnLst>
                                    <p:set>
                                      <p:cBhvr>
                                        <p:cTn id="64" dur="1" fill="hold">
                                          <p:stCondLst>
                                            <p:cond delay="0"/>
                                          </p:stCondLst>
                                        </p:cTn>
                                        <p:tgtEl>
                                          <p:spTgt spid="299011">
                                            <p:txEl>
                                              <p:pRg st="3" end="3"/>
                                            </p:txEl>
                                          </p:spTgt>
                                        </p:tgtEl>
                                        <p:attrNameLst>
                                          <p:attrName>style.visibility</p:attrName>
                                        </p:attrNameLst>
                                      </p:cBhvr>
                                      <p:to>
                                        <p:strVal val="visible"/>
                                      </p:to>
                                    </p:set>
                                    <p:anim calcmode="lin" valueType="num">
                                      <p:cBhvr additive="base">
                                        <p:cTn id="65" dur="500" fill="hold"/>
                                        <p:tgtEl>
                                          <p:spTgt spid="299011">
                                            <p:txEl>
                                              <p:pRg st="3" end="3"/>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2990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3"/>
                                            </p:cond>
                                          </p:stCondLst>
                                          <p:endCondLst>
                                            <p:cond evt="onStopAudio" delay="0">
                                              <p:tgtEl>
                                                <p:sldTgt/>
                                              </p:tgtEl>
                                            </p:cond>
                                          </p:endCondLst>
                                        </p:cTn>
                                        <p:tgtEl>
                                          <p:sndTgt r:embed="rId3" name="whoosh.wav"/>
                                        </p:tgtEl>
                                      </p:cMediaNode>
                                    </p:audio>
                                  </p:sub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299011">
                                            <p:txEl>
                                              <p:pRg st="4" end="4"/>
                                            </p:txEl>
                                          </p:spTgt>
                                        </p:tgtEl>
                                        <p:attrNameLst>
                                          <p:attrName>style.visibility</p:attrName>
                                        </p:attrNameLst>
                                      </p:cBhvr>
                                      <p:to>
                                        <p:strVal val="visible"/>
                                      </p:to>
                                    </p:set>
                                    <p:anim calcmode="lin" valueType="num">
                                      <p:cBhvr additive="base">
                                        <p:cTn id="71" dur="500" fill="hold"/>
                                        <p:tgtEl>
                                          <p:spTgt spid="299011">
                                            <p:txEl>
                                              <p:pRg st="4" end="4"/>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2990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3" name="whoosh.wav"/>
                                        </p:tgtEl>
                                      </p:cMediaNode>
                                    </p:audio>
                                  </p:subTnLst>
                                </p:cTn>
                              </p:par>
                              <p:par>
                                <p:cTn id="73" presetID="2" presetClass="entr" presetSubtype="8" fill="hold" grpId="0" nodeType="withEffect">
                                  <p:stCondLst>
                                    <p:cond delay="0"/>
                                  </p:stCondLst>
                                  <p:childTnLst>
                                    <p:set>
                                      <p:cBhvr>
                                        <p:cTn id="74" dur="1" fill="hold">
                                          <p:stCondLst>
                                            <p:cond delay="0"/>
                                          </p:stCondLst>
                                        </p:cTn>
                                        <p:tgtEl>
                                          <p:spTgt spid="299011">
                                            <p:txEl>
                                              <p:pRg st="5" end="5"/>
                                            </p:txEl>
                                          </p:spTgt>
                                        </p:tgtEl>
                                        <p:attrNameLst>
                                          <p:attrName>style.visibility</p:attrName>
                                        </p:attrNameLst>
                                      </p:cBhvr>
                                      <p:to>
                                        <p:strVal val="visible"/>
                                      </p:to>
                                    </p:set>
                                    <p:anim calcmode="lin" valueType="num">
                                      <p:cBhvr additive="base">
                                        <p:cTn id="75" dur="500" fill="hold"/>
                                        <p:tgtEl>
                                          <p:spTgt spid="299011">
                                            <p:txEl>
                                              <p:pRg st="5" end="5"/>
                                            </p:txEl>
                                          </p:spTgt>
                                        </p:tgtEl>
                                        <p:attrNameLst>
                                          <p:attrName>ppt_x</p:attrName>
                                        </p:attrNameLst>
                                      </p:cBhvr>
                                      <p:tavLst>
                                        <p:tav tm="0">
                                          <p:val>
                                            <p:strVal val="0-#ppt_w/2"/>
                                          </p:val>
                                        </p:tav>
                                        <p:tav tm="100000">
                                          <p:val>
                                            <p:strVal val="#ppt_x"/>
                                          </p:val>
                                        </p:tav>
                                      </p:tavLst>
                                    </p:anim>
                                    <p:anim calcmode="lin" valueType="num">
                                      <p:cBhvr additive="base">
                                        <p:cTn id="76" dur="500" fill="hold"/>
                                        <p:tgtEl>
                                          <p:spTgt spid="299011">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3"/>
                                            </p:cond>
                                          </p:stCondLst>
                                          <p:endCondLst>
                                            <p:cond evt="onStopAudio" delay="0">
                                              <p:tgtEl>
                                                <p:sldTgt/>
                                              </p:tgtEl>
                                            </p:cond>
                                          </p:endCondLst>
                                        </p:cTn>
                                        <p:tgtEl>
                                          <p:sndTgt r:embed="rId3" name="whoosh.wav"/>
                                        </p:tgtEl>
                                      </p:cMediaNode>
                                    </p:audio>
                                  </p:subTnLst>
                                </p:cTn>
                              </p:par>
                              <p:par>
                                <p:cTn id="77" presetID="2" presetClass="entr" presetSubtype="8" fill="hold" grpId="0" nodeType="withEffect">
                                  <p:stCondLst>
                                    <p:cond delay="0"/>
                                  </p:stCondLst>
                                  <p:childTnLst>
                                    <p:set>
                                      <p:cBhvr>
                                        <p:cTn id="78" dur="1" fill="hold">
                                          <p:stCondLst>
                                            <p:cond delay="0"/>
                                          </p:stCondLst>
                                        </p:cTn>
                                        <p:tgtEl>
                                          <p:spTgt spid="299011">
                                            <p:txEl>
                                              <p:pRg st="6" end="6"/>
                                            </p:txEl>
                                          </p:spTgt>
                                        </p:tgtEl>
                                        <p:attrNameLst>
                                          <p:attrName>style.visibility</p:attrName>
                                        </p:attrNameLst>
                                      </p:cBhvr>
                                      <p:to>
                                        <p:strVal val="visible"/>
                                      </p:to>
                                    </p:set>
                                    <p:anim calcmode="lin" valueType="num">
                                      <p:cBhvr additive="base">
                                        <p:cTn id="79" dur="500" fill="hold"/>
                                        <p:tgtEl>
                                          <p:spTgt spid="299011">
                                            <p:txEl>
                                              <p:pRg st="6" end="6"/>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29901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whoosh.wav"/>
                                        </p:tgtEl>
                                      </p:cMediaNode>
                                    </p:audio>
                                  </p:subTnLst>
                                </p:cTn>
                              </p:par>
                              <p:par>
                                <p:cTn id="81" presetID="2" presetClass="entr" presetSubtype="8" fill="hold" grpId="0" nodeType="withEffect">
                                  <p:stCondLst>
                                    <p:cond delay="0"/>
                                  </p:stCondLst>
                                  <p:childTnLst>
                                    <p:set>
                                      <p:cBhvr>
                                        <p:cTn id="82" dur="1" fill="hold">
                                          <p:stCondLst>
                                            <p:cond delay="0"/>
                                          </p:stCondLst>
                                        </p:cTn>
                                        <p:tgtEl>
                                          <p:spTgt spid="299011">
                                            <p:txEl>
                                              <p:pRg st="7" end="7"/>
                                            </p:txEl>
                                          </p:spTgt>
                                        </p:tgtEl>
                                        <p:attrNameLst>
                                          <p:attrName>style.visibility</p:attrName>
                                        </p:attrNameLst>
                                      </p:cBhvr>
                                      <p:to>
                                        <p:strVal val="visible"/>
                                      </p:to>
                                    </p:set>
                                    <p:anim calcmode="lin" valueType="num">
                                      <p:cBhvr additive="base">
                                        <p:cTn id="83" dur="500" fill="hold"/>
                                        <p:tgtEl>
                                          <p:spTgt spid="299011">
                                            <p:txEl>
                                              <p:pRg st="7" end="7"/>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299011">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1"/>
                                            </p:cond>
                                          </p:stCondLst>
                                          <p:endCondLst>
                                            <p:cond evt="onStopAudio" delay="0">
                                              <p:tgtEl>
                                                <p:sldTgt/>
                                              </p:tgtEl>
                                            </p:cond>
                                          </p:endCondLst>
                                        </p:cTn>
                                        <p:tgtEl>
                                          <p:sndTgt r:embed="rId3" name="whoosh.wav"/>
                                        </p:tgtEl>
                                      </p:cMediaNode>
                                    </p:audio>
                                  </p:subTnLst>
                                </p:cTn>
                              </p:par>
                            </p:childTnLst>
                          </p:cTn>
                        </p:par>
                      </p:childTnLst>
                    </p:cTn>
                  </p:par>
                  <p:par>
                    <p:cTn id="85" fill="hold">
                      <p:stCondLst>
                        <p:cond delay="indefinite"/>
                      </p:stCondLst>
                      <p:childTnLst>
                        <p:par>
                          <p:cTn id="86" fill="hold">
                            <p:stCondLst>
                              <p:cond delay="0"/>
                            </p:stCondLst>
                            <p:childTnLst>
                              <p:par>
                                <p:cTn id="87" presetID="2" presetClass="entr" presetSubtype="8" fill="hold" grpId="0" nodeType="clickEffect">
                                  <p:stCondLst>
                                    <p:cond delay="0"/>
                                  </p:stCondLst>
                                  <p:childTnLst>
                                    <p:set>
                                      <p:cBhvr>
                                        <p:cTn id="88" dur="1" fill="hold">
                                          <p:stCondLst>
                                            <p:cond delay="0"/>
                                          </p:stCondLst>
                                        </p:cTn>
                                        <p:tgtEl>
                                          <p:spTgt spid="299011">
                                            <p:txEl>
                                              <p:pRg st="8" end="8"/>
                                            </p:txEl>
                                          </p:spTgt>
                                        </p:tgtEl>
                                        <p:attrNameLst>
                                          <p:attrName>style.visibility</p:attrName>
                                        </p:attrNameLst>
                                      </p:cBhvr>
                                      <p:to>
                                        <p:strVal val="visible"/>
                                      </p:to>
                                    </p:set>
                                    <p:anim calcmode="lin" valueType="num">
                                      <p:cBhvr additive="base">
                                        <p:cTn id="89" dur="500" fill="hold"/>
                                        <p:tgtEl>
                                          <p:spTgt spid="299011">
                                            <p:txEl>
                                              <p:pRg st="8" end="8"/>
                                            </p:txEl>
                                          </p:spTgt>
                                        </p:tgtEl>
                                        <p:attrNameLst>
                                          <p:attrName>ppt_x</p:attrName>
                                        </p:attrNameLst>
                                      </p:cBhvr>
                                      <p:tavLst>
                                        <p:tav tm="0">
                                          <p:val>
                                            <p:strVal val="0-#ppt_w/2"/>
                                          </p:val>
                                        </p:tav>
                                        <p:tav tm="100000">
                                          <p:val>
                                            <p:strVal val="#ppt_x"/>
                                          </p:val>
                                        </p:tav>
                                      </p:tavLst>
                                    </p:anim>
                                    <p:anim calcmode="lin" valueType="num">
                                      <p:cBhvr additive="base">
                                        <p:cTn id="90" dur="500" fill="hold"/>
                                        <p:tgtEl>
                                          <p:spTgt spid="29901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7"/>
                                            </p:cond>
                                          </p:stCondLst>
                                          <p:endCondLst>
                                            <p:cond evt="onStopAudio" delay="0">
                                              <p:tgtEl>
                                                <p:sldTgt/>
                                              </p:tgtEl>
                                            </p:cond>
                                          </p:endCondLst>
                                        </p:cTn>
                                        <p:tgtEl>
                                          <p:sndTgt r:embed="rId3" name="whoosh.wav"/>
                                        </p:tgtEl>
                                      </p:cMediaNode>
                                    </p:audio>
                                  </p:subTnLst>
                                </p:cTn>
                              </p:par>
                              <p:par>
                                <p:cTn id="91" presetID="2" presetClass="entr" presetSubtype="8" fill="hold" grpId="0" nodeType="withEffect">
                                  <p:stCondLst>
                                    <p:cond delay="0"/>
                                  </p:stCondLst>
                                  <p:childTnLst>
                                    <p:set>
                                      <p:cBhvr>
                                        <p:cTn id="92" dur="1" fill="hold">
                                          <p:stCondLst>
                                            <p:cond delay="0"/>
                                          </p:stCondLst>
                                        </p:cTn>
                                        <p:tgtEl>
                                          <p:spTgt spid="299011">
                                            <p:txEl>
                                              <p:pRg st="9" end="9"/>
                                            </p:txEl>
                                          </p:spTgt>
                                        </p:tgtEl>
                                        <p:attrNameLst>
                                          <p:attrName>style.visibility</p:attrName>
                                        </p:attrNameLst>
                                      </p:cBhvr>
                                      <p:to>
                                        <p:strVal val="visible"/>
                                      </p:to>
                                    </p:set>
                                    <p:anim calcmode="lin" valueType="num">
                                      <p:cBhvr additive="base">
                                        <p:cTn id="93" dur="500" fill="hold"/>
                                        <p:tgtEl>
                                          <p:spTgt spid="299011">
                                            <p:txEl>
                                              <p:pRg st="9" end="9"/>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29901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1"/>
                                            </p:cond>
                                          </p:stCondLst>
                                          <p:endCondLst>
                                            <p:cond evt="onStopAudio" delay="0">
                                              <p:tgtEl>
                                                <p:sldTgt/>
                                              </p:tgtEl>
                                            </p:cond>
                                          </p:endCondLst>
                                        </p:cTn>
                                        <p:tgtEl>
                                          <p:sndTgt r:embed="rId3" name="whoosh.wav"/>
                                        </p:tgtEl>
                                      </p:cMediaNode>
                                    </p:audio>
                                  </p:subTnLst>
                                </p:cTn>
                              </p:par>
                              <p:par>
                                <p:cTn id="95" presetID="2" presetClass="entr" presetSubtype="8" fill="hold" grpId="0" nodeType="withEffect">
                                  <p:stCondLst>
                                    <p:cond delay="0"/>
                                  </p:stCondLst>
                                  <p:childTnLst>
                                    <p:set>
                                      <p:cBhvr>
                                        <p:cTn id="96" dur="1" fill="hold">
                                          <p:stCondLst>
                                            <p:cond delay="0"/>
                                          </p:stCondLst>
                                        </p:cTn>
                                        <p:tgtEl>
                                          <p:spTgt spid="299011">
                                            <p:txEl>
                                              <p:pRg st="10" end="10"/>
                                            </p:txEl>
                                          </p:spTgt>
                                        </p:tgtEl>
                                        <p:attrNameLst>
                                          <p:attrName>style.visibility</p:attrName>
                                        </p:attrNameLst>
                                      </p:cBhvr>
                                      <p:to>
                                        <p:strVal val="visible"/>
                                      </p:to>
                                    </p:set>
                                    <p:anim calcmode="lin" valueType="num">
                                      <p:cBhvr additive="base">
                                        <p:cTn id="97" dur="500" fill="hold"/>
                                        <p:tgtEl>
                                          <p:spTgt spid="299011">
                                            <p:txEl>
                                              <p:pRg st="10" end="10"/>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29901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whoosh.wav"/>
                                        </p:tgtEl>
                                      </p:cMediaNode>
                                    </p:audio>
                                  </p:subTnLst>
                                </p:cTn>
                              </p:par>
                              <p:par>
                                <p:cTn id="99" presetID="2" presetClass="entr" presetSubtype="8" fill="hold" grpId="0" nodeType="withEffect">
                                  <p:stCondLst>
                                    <p:cond delay="0"/>
                                  </p:stCondLst>
                                  <p:childTnLst>
                                    <p:set>
                                      <p:cBhvr>
                                        <p:cTn id="100" dur="1" fill="hold">
                                          <p:stCondLst>
                                            <p:cond delay="0"/>
                                          </p:stCondLst>
                                        </p:cTn>
                                        <p:tgtEl>
                                          <p:spTgt spid="299011">
                                            <p:txEl>
                                              <p:pRg st="11" end="11"/>
                                            </p:txEl>
                                          </p:spTgt>
                                        </p:tgtEl>
                                        <p:attrNameLst>
                                          <p:attrName>style.visibility</p:attrName>
                                        </p:attrNameLst>
                                      </p:cBhvr>
                                      <p:to>
                                        <p:strVal val="visible"/>
                                      </p:to>
                                    </p:set>
                                    <p:anim calcmode="lin" valueType="num">
                                      <p:cBhvr additive="base">
                                        <p:cTn id="101" dur="500" fill="hold"/>
                                        <p:tgtEl>
                                          <p:spTgt spid="299011">
                                            <p:txEl>
                                              <p:pRg st="11" end="11"/>
                                            </p:txEl>
                                          </p:spTgt>
                                        </p:tgtEl>
                                        <p:attrNameLst>
                                          <p:attrName>ppt_x</p:attrName>
                                        </p:attrNameLst>
                                      </p:cBhvr>
                                      <p:tavLst>
                                        <p:tav tm="0">
                                          <p:val>
                                            <p:strVal val="0-#ppt_w/2"/>
                                          </p:val>
                                        </p:tav>
                                        <p:tav tm="100000">
                                          <p:val>
                                            <p:strVal val="#ppt_x"/>
                                          </p:val>
                                        </p:tav>
                                      </p:tavLst>
                                    </p:anim>
                                    <p:anim calcmode="lin" valueType="num">
                                      <p:cBhvr additive="base">
                                        <p:cTn id="102" dur="500" fill="hold"/>
                                        <p:tgtEl>
                                          <p:spTgt spid="29901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1" grpId="0" uiExpand="1" build="p" autoUpdateAnimBg="0"/>
      <p:bldP spid="299012" grpId="0" uiExpand="1"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1752600" y="304800"/>
            <a:ext cx="6934200" cy="685800"/>
          </a:xfrm>
        </p:spPr>
        <p:txBody>
          <a:bodyPr/>
          <a:lstStyle/>
          <a:p>
            <a:pPr eaLnBrk="1" hangingPunct="1"/>
            <a:r>
              <a:rPr lang="en-US" sz="3600" b="1" smtClean="0"/>
              <a:t>Areas of Identification (4-12)</a:t>
            </a:r>
          </a:p>
        </p:txBody>
      </p:sp>
      <p:sp>
        <p:nvSpPr>
          <p:cNvPr id="303107" name="Rectangle 3"/>
          <p:cNvSpPr>
            <a:spLocks noGrp="1" noChangeArrowheads="1"/>
          </p:cNvSpPr>
          <p:nvPr>
            <p:ph idx="1"/>
          </p:nvPr>
        </p:nvSpPr>
        <p:spPr>
          <a:xfrm>
            <a:off x="609600" y="1981200"/>
            <a:ext cx="4572000" cy="4648200"/>
          </a:xfrm>
        </p:spPr>
        <p:txBody>
          <a:bodyPr/>
          <a:lstStyle/>
          <a:p>
            <a:pPr eaLnBrk="1" hangingPunct="1">
              <a:buFont typeface="Wingdings" pitchFamily="2" charset="2"/>
              <a:buNone/>
            </a:pPr>
            <a:r>
              <a:rPr lang="en-US" sz="2800" b="1" dirty="0" smtClean="0">
                <a:latin typeface="Verdana" pitchFamily="34" charset="0"/>
              </a:rPr>
              <a:t>2008-2009</a:t>
            </a:r>
          </a:p>
          <a:p>
            <a:pPr eaLnBrk="1" hangingPunct="1"/>
            <a:r>
              <a:rPr lang="en-US" sz="2400" dirty="0" smtClean="0">
                <a:latin typeface="Verdana" pitchFamily="34" charset="0"/>
              </a:rPr>
              <a:t>General Intellectual Ability </a:t>
            </a:r>
          </a:p>
          <a:p>
            <a:pPr eaLnBrk="1" hangingPunct="1">
              <a:buFont typeface="Wingdings" pitchFamily="2" charset="2"/>
              <a:buNone/>
            </a:pPr>
            <a:r>
              <a:rPr lang="en-US" sz="2400" dirty="0" smtClean="0">
                <a:latin typeface="Verdana" pitchFamily="34" charset="0"/>
              </a:rPr>
              <a:t>  - 35,585 or 41.0%(GT) /5.3%(tot pop)</a:t>
            </a:r>
          </a:p>
          <a:p>
            <a:pPr eaLnBrk="1" hangingPunct="1"/>
            <a:r>
              <a:rPr lang="en-US" sz="2400" dirty="0" smtClean="0">
                <a:latin typeface="Verdana" pitchFamily="34" charset="0"/>
              </a:rPr>
              <a:t>Creativity</a:t>
            </a:r>
          </a:p>
          <a:p>
            <a:pPr eaLnBrk="1" hangingPunct="1">
              <a:buFont typeface="Wingdings" pitchFamily="2" charset="2"/>
              <a:buNone/>
            </a:pPr>
            <a:r>
              <a:rPr lang="en-US" sz="2400" dirty="0" smtClean="0">
                <a:latin typeface="Verdana" pitchFamily="34" charset="0"/>
              </a:rPr>
              <a:t>  - 10,652 or 12.4%(GT) / 1.6%(tot pop)</a:t>
            </a:r>
          </a:p>
          <a:p>
            <a:pPr eaLnBrk="1" hangingPunct="1"/>
            <a:r>
              <a:rPr lang="en-US" sz="2400" dirty="0" smtClean="0">
                <a:latin typeface="Verdana" pitchFamily="34" charset="0"/>
              </a:rPr>
              <a:t>Leadership</a:t>
            </a:r>
          </a:p>
          <a:p>
            <a:pPr eaLnBrk="1" hangingPunct="1">
              <a:buFont typeface="Wingdings" pitchFamily="2" charset="2"/>
              <a:buNone/>
            </a:pPr>
            <a:r>
              <a:rPr lang="en-US" sz="2400" dirty="0" smtClean="0">
                <a:latin typeface="Verdana" pitchFamily="34" charset="0"/>
              </a:rPr>
              <a:t>  - 13,849 or 16.0%(GT) / 2.1%(tot pop)</a:t>
            </a:r>
            <a:endParaRPr lang="en-US" sz="2400" dirty="0" smtClean="0"/>
          </a:p>
        </p:txBody>
      </p:sp>
      <p:sp>
        <p:nvSpPr>
          <p:cNvPr id="303109" name="Rectangle 5"/>
          <p:cNvSpPr>
            <a:spLocks noChangeArrowheads="1"/>
          </p:cNvSpPr>
          <p:nvPr/>
        </p:nvSpPr>
        <p:spPr bwMode="auto">
          <a:xfrm>
            <a:off x="5181600" y="1828800"/>
            <a:ext cx="3810000" cy="4912114"/>
          </a:xfrm>
          <a:prstGeom prst="rect">
            <a:avLst/>
          </a:prstGeom>
          <a:noFill/>
          <a:ln w="9525">
            <a:noFill/>
            <a:miter lim="800000"/>
            <a:headEnd/>
            <a:tailEnd/>
          </a:ln>
        </p:spPr>
        <p:txBody>
          <a:bodyPr>
            <a:spAutoFit/>
          </a:bodyPr>
          <a:lstStyle/>
          <a:p>
            <a:pPr>
              <a:lnSpc>
                <a:spcPct val="90000"/>
              </a:lnSpc>
              <a:spcBef>
                <a:spcPct val="50000"/>
              </a:spcBef>
            </a:pPr>
            <a:r>
              <a:rPr lang="en-US" sz="2800" b="1" dirty="0" smtClean="0">
                <a:latin typeface="Verdana" pitchFamily="34" charset="0"/>
              </a:rPr>
              <a:t>2009-2010</a:t>
            </a:r>
            <a:endParaRPr lang="en-US" sz="2800" b="1" dirty="0">
              <a:latin typeface="Verdana" pitchFamily="34" charset="0"/>
            </a:endParaRPr>
          </a:p>
          <a:p>
            <a:pPr>
              <a:lnSpc>
                <a:spcPct val="90000"/>
              </a:lnSpc>
              <a:spcBef>
                <a:spcPct val="50000"/>
              </a:spcBef>
              <a:buFontTx/>
              <a:buChar char="•"/>
            </a:pPr>
            <a:r>
              <a:rPr lang="en-US" dirty="0">
                <a:latin typeface="Verdana" pitchFamily="34" charset="0"/>
              </a:rPr>
              <a:t> General Intellectual Ability </a:t>
            </a:r>
          </a:p>
          <a:p>
            <a:pPr>
              <a:lnSpc>
                <a:spcPct val="90000"/>
              </a:lnSpc>
              <a:spcBef>
                <a:spcPct val="50000"/>
              </a:spcBef>
            </a:pPr>
            <a:r>
              <a:rPr lang="en-US" dirty="0">
                <a:latin typeface="Verdana" pitchFamily="34" charset="0"/>
              </a:rPr>
              <a:t>- </a:t>
            </a:r>
            <a:r>
              <a:rPr lang="en-US" dirty="0" smtClean="0">
                <a:latin typeface="Verdana" pitchFamily="34" charset="0"/>
              </a:rPr>
              <a:t>36,924 </a:t>
            </a:r>
            <a:r>
              <a:rPr lang="en-US" dirty="0">
                <a:latin typeface="Verdana" pitchFamily="34" charset="0"/>
              </a:rPr>
              <a:t>or </a:t>
            </a:r>
            <a:r>
              <a:rPr lang="en-US" dirty="0" smtClean="0">
                <a:latin typeface="Verdana" pitchFamily="34" charset="0"/>
              </a:rPr>
              <a:t>42.3% (GT)/5%(tot pop)</a:t>
            </a:r>
            <a:endParaRPr lang="en-US" dirty="0">
              <a:latin typeface="Verdana" pitchFamily="34" charset="0"/>
            </a:endParaRPr>
          </a:p>
          <a:p>
            <a:pPr>
              <a:lnSpc>
                <a:spcPct val="90000"/>
              </a:lnSpc>
              <a:spcBef>
                <a:spcPct val="50000"/>
              </a:spcBef>
              <a:buFontTx/>
              <a:buChar char="•"/>
            </a:pPr>
            <a:r>
              <a:rPr lang="en-US" dirty="0">
                <a:latin typeface="Verdana" pitchFamily="34" charset="0"/>
              </a:rPr>
              <a:t> Creativity</a:t>
            </a:r>
          </a:p>
          <a:p>
            <a:pPr>
              <a:lnSpc>
                <a:spcPct val="90000"/>
              </a:lnSpc>
              <a:spcBef>
                <a:spcPct val="50000"/>
              </a:spcBef>
            </a:pPr>
            <a:r>
              <a:rPr lang="en-US" dirty="0">
                <a:latin typeface="Verdana" pitchFamily="34" charset="0"/>
              </a:rPr>
              <a:t>- </a:t>
            </a:r>
            <a:r>
              <a:rPr lang="en-US" dirty="0" smtClean="0">
                <a:latin typeface="Verdana" pitchFamily="34" charset="0"/>
              </a:rPr>
              <a:t>10,705 </a:t>
            </a:r>
            <a:r>
              <a:rPr lang="en-US" dirty="0">
                <a:latin typeface="Verdana" pitchFamily="34" charset="0"/>
              </a:rPr>
              <a:t>or </a:t>
            </a:r>
            <a:r>
              <a:rPr lang="en-US" dirty="0" smtClean="0">
                <a:latin typeface="Verdana" pitchFamily="34" charset="0"/>
              </a:rPr>
              <a:t>12.3%(GT) </a:t>
            </a:r>
            <a:r>
              <a:rPr lang="en-US" dirty="0">
                <a:latin typeface="Verdana" pitchFamily="34" charset="0"/>
              </a:rPr>
              <a:t>/ </a:t>
            </a:r>
            <a:r>
              <a:rPr lang="en-US" dirty="0" smtClean="0">
                <a:latin typeface="Verdana" pitchFamily="34" charset="0"/>
              </a:rPr>
              <a:t>1.5%(tot pop)</a:t>
            </a:r>
            <a:endParaRPr lang="en-US" dirty="0">
              <a:latin typeface="Verdana" pitchFamily="34" charset="0"/>
            </a:endParaRPr>
          </a:p>
          <a:p>
            <a:pPr>
              <a:lnSpc>
                <a:spcPct val="90000"/>
              </a:lnSpc>
              <a:spcBef>
                <a:spcPct val="50000"/>
              </a:spcBef>
              <a:buFontTx/>
              <a:buChar char="•"/>
            </a:pPr>
            <a:r>
              <a:rPr lang="en-US" dirty="0">
                <a:latin typeface="Verdana" pitchFamily="34" charset="0"/>
              </a:rPr>
              <a:t> Leadership</a:t>
            </a:r>
          </a:p>
          <a:p>
            <a:pPr>
              <a:lnSpc>
                <a:spcPct val="90000"/>
              </a:lnSpc>
              <a:spcBef>
                <a:spcPct val="50000"/>
              </a:spcBef>
            </a:pPr>
            <a:r>
              <a:rPr lang="en-US" dirty="0">
                <a:latin typeface="Verdana" pitchFamily="34" charset="0"/>
              </a:rPr>
              <a:t>- </a:t>
            </a:r>
            <a:r>
              <a:rPr lang="en-US" dirty="0" smtClean="0">
                <a:latin typeface="Verdana" pitchFamily="34" charset="0"/>
              </a:rPr>
              <a:t>14,407 </a:t>
            </a:r>
            <a:r>
              <a:rPr lang="en-US" dirty="0">
                <a:latin typeface="Verdana" pitchFamily="34" charset="0"/>
              </a:rPr>
              <a:t>or </a:t>
            </a:r>
            <a:r>
              <a:rPr lang="en-US" dirty="0" smtClean="0">
                <a:latin typeface="Verdana" pitchFamily="34" charset="0"/>
              </a:rPr>
              <a:t>16.5%(GT) </a:t>
            </a:r>
            <a:r>
              <a:rPr lang="en-US" dirty="0">
                <a:latin typeface="Verdana" pitchFamily="34" charset="0"/>
              </a:rPr>
              <a:t>/ </a:t>
            </a:r>
            <a:r>
              <a:rPr lang="en-US" dirty="0" smtClean="0">
                <a:latin typeface="Verdana" pitchFamily="34" charset="0"/>
              </a:rPr>
              <a:t>2.0%(tot pop)</a:t>
            </a:r>
            <a:endParaRPr lang="en-US" dirty="0">
              <a:latin typeface="Verdana" pitchFamily="34" charset="0"/>
            </a:endParaRPr>
          </a:p>
        </p:txBody>
      </p:sp>
      <p:sp>
        <p:nvSpPr>
          <p:cNvPr id="303110" name="Rectangle 6"/>
          <p:cNvSpPr>
            <a:spLocks noChangeArrowheads="1"/>
          </p:cNvSpPr>
          <p:nvPr/>
        </p:nvSpPr>
        <p:spPr bwMode="auto">
          <a:xfrm>
            <a:off x="1981200" y="914400"/>
            <a:ext cx="4724400" cy="336550"/>
          </a:xfrm>
          <a:prstGeom prst="rect">
            <a:avLst/>
          </a:prstGeom>
          <a:noFill/>
          <a:ln w="9525">
            <a:noFill/>
            <a:miter lim="800000"/>
            <a:headEnd/>
            <a:tailEnd/>
          </a:ln>
        </p:spPr>
        <p:txBody>
          <a:bodyPr>
            <a:spAutoFit/>
          </a:bodyPr>
          <a:lstStyle/>
          <a:p>
            <a:pPr>
              <a:spcBef>
                <a:spcPct val="50000"/>
              </a:spcBef>
            </a:pPr>
            <a:r>
              <a:rPr lang="en-US" sz="1600">
                <a:latin typeface="Arial" pitchFamily="34" charset="0"/>
              </a:rPr>
              <a:t>(% of GT students 1</a:t>
            </a:r>
            <a:r>
              <a:rPr lang="en-US" sz="1600" baseline="30000">
                <a:latin typeface="Arial" pitchFamily="34" charset="0"/>
              </a:rPr>
              <a:t>st</a:t>
            </a:r>
            <a:r>
              <a:rPr lang="en-US" sz="1600">
                <a:latin typeface="Arial" pitchFamily="34" charset="0"/>
              </a:rPr>
              <a:t>, % of regular students 2</a:t>
            </a:r>
            <a:r>
              <a:rPr lang="en-US" sz="1600" baseline="30000">
                <a:latin typeface="Arial" pitchFamily="34" charset="0"/>
              </a:rPr>
              <a:t>nd</a:t>
            </a:r>
            <a:r>
              <a:rPr lang="en-US" sz="1600">
                <a:latin typeface="Arial" pitchFamily="34" charset="0"/>
              </a:rPr>
              <a:t>)</a:t>
            </a:r>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1447800" y="304800"/>
            <a:ext cx="5638800" cy="609600"/>
          </a:xfrm>
        </p:spPr>
        <p:txBody>
          <a:bodyPr/>
          <a:lstStyle/>
          <a:p>
            <a:pPr eaLnBrk="1" hangingPunct="1"/>
            <a:r>
              <a:rPr lang="en-US" sz="3200" b="1" smtClean="0"/>
              <a:t>Areas of Identification (4-12)</a:t>
            </a:r>
          </a:p>
        </p:txBody>
      </p:sp>
      <p:sp>
        <p:nvSpPr>
          <p:cNvPr id="301059" name="Rectangle 3"/>
          <p:cNvSpPr>
            <a:spLocks noGrp="1" noChangeArrowheads="1"/>
          </p:cNvSpPr>
          <p:nvPr>
            <p:ph idx="1"/>
          </p:nvPr>
        </p:nvSpPr>
        <p:spPr>
          <a:xfrm>
            <a:off x="304800" y="1447800"/>
            <a:ext cx="4495800" cy="5105400"/>
          </a:xfrm>
        </p:spPr>
        <p:txBody>
          <a:bodyPr>
            <a:normAutofit lnSpcReduction="10000"/>
          </a:bodyPr>
          <a:lstStyle/>
          <a:p>
            <a:pPr marL="274320" indent="-274320" eaLnBrk="1" fontAlgn="auto" hangingPunct="1">
              <a:lnSpc>
                <a:spcPct val="90000"/>
              </a:lnSpc>
              <a:spcAft>
                <a:spcPts val="0"/>
              </a:spcAft>
              <a:buClr>
                <a:schemeClr val="accent3"/>
              </a:buClr>
              <a:buFont typeface="Wingdings" pitchFamily="2" charset="2"/>
              <a:buNone/>
              <a:defRPr/>
            </a:pPr>
            <a:r>
              <a:rPr lang="en-US" sz="2000" b="1" dirty="0" smtClean="0"/>
              <a:t>2008-2009</a:t>
            </a:r>
            <a:endParaRPr lang="en-US" sz="2000" b="1" dirty="0"/>
          </a:p>
          <a:p>
            <a:pPr marL="274320" indent="-274320" eaLnBrk="1" fontAlgn="auto" hangingPunct="1">
              <a:lnSpc>
                <a:spcPct val="140000"/>
              </a:lnSpc>
              <a:spcAft>
                <a:spcPts val="0"/>
              </a:spcAft>
              <a:buClr>
                <a:schemeClr val="accent3"/>
              </a:buClr>
              <a:buFont typeface="Wingdings 2"/>
              <a:buChar char=""/>
              <a:defRPr/>
            </a:pPr>
            <a:r>
              <a:rPr lang="en-US" sz="2000" b="1" dirty="0"/>
              <a:t>Specific Academic Aptitude </a:t>
            </a:r>
          </a:p>
          <a:p>
            <a:pPr marL="640080" lvl="1" indent="-246888" eaLnBrk="1" fontAlgn="auto" hangingPunct="1">
              <a:lnSpc>
                <a:spcPct val="140000"/>
              </a:lnSpc>
              <a:spcAft>
                <a:spcPts val="0"/>
              </a:spcAft>
              <a:buFont typeface="Wingdings 2"/>
              <a:buChar char=""/>
              <a:defRPr/>
            </a:pPr>
            <a:r>
              <a:rPr lang="en-US" sz="2000" b="1" dirty="0"/>
              <a:t>LA          </a:t>
            </a:r>
            <a:r>
              <a:rPr lang="en-US" sz="2000" b="1" dirty="0" smtClean="0"/>
              <a:t>28,201   32.7% </a:t>
            </a:r>
            <a:r>
              <a:rPr lang="en-US" sz="2000" b="1" dirty="0"/>
              <a:t>/ </a:t>
            </a:r>
            <a:r>
              <a:rPr lang="en-US" sz="2000" b="1" dirty="0" smtClean="0"/>
              <a:t>4.2%</a:t>
            </a:r>
            <a:endParaRPr lang="en-US" sz="2000" b="1" dirty="0"/>
          </a:p>
          <a:p>
            <a:pPr marL="640080" lvl="1" indent="-246888" eaLnBrk="1" fontAlgn="auto" hangingPunct="1">
              <a:lnSpc>
                <a:spcPct val="140000"/>
              </a:lnSpc>
              <a:spcAft>
                <a:spcPts val="0"/>
              </a:spcAft>
              <a:buFont typeface="Wingdings 2"/>
              <a:buChar char=""/>
              <a:defRPr/>
            </a:pPr>
            <a:r>
              <a:rPr lang="en-US" sz="2000" b="1" dirty="0"/>
              <a:t>Math       </a:t>
            </a:r>
            <a:r>
              <a:rPr lang="en-US" sz="2000" b="1" dirty="0" smtClean="0"/>
              <a:t>24,947   28.9% </a:t>
            </a:r>
            <a:r>
              <a:rPr lang="en-US" sz="2000" b="1" dirty="0"/>
              <a:t>/ </a:t>
            </a:r>
            <a:r>
              <a:rPr lang="en-US" sz="2000" b="1" dirty="0" smtClean="0"/>
              <a:t>3.7%</a:t>
            </a:r>
            <a:endParaRPr lang="en-US" sz="2000" b="1" dirty="0"/>
          </a:p>
          <a:p>
            <a:pPr marL="640080" lvl="1" indent="-246888" eaLnBrk="1" fontAlgn="auto" hangingPunct="1">
              <a:lnSpc>
                <a:spcPct val="140000"/>
              </a:lnSpc>
              <a:spcAft>
                <a:spcPts val="0"/>
              </a:spcAft>
              <a:buFont typeface="Wingdings 2"/>
              <a:buChar char=""/>
              <a:defRPr/>
            </a:pPr>
            <a:r>
              <a:rPr lang="en-US" sz="2000" b="1" dirty="0"/>
              <a:t>Science   </a:t>
            </a:r>
            <a:r>
              <a:rPr lang="en-US" sz="2000" b="1" dirty="0" smtClean="0"/>
              <a:t>16,364    19.0% </a:t>
            </a:r>
            <a:r>
              <a:rPr lang="en-US" sz="2000" b="1" dirty="0"/>
              <a:t>/ </a:t>
            </a:r>
            <a:r>
              <a:rPr lang="en-US" sz="2000" b="1" dirty="0" smtClean="0"/>
              <a:t>2.4%</a:t>
            </a:r>
            <a:endParaRPr lang="en-US" sz="2000" b="1" dirty="0"/>
          </a:p>
          <a:p>
            <a:pPr marL="640080" lvl="1" indent="-246888" eaLnBrk="1" fontAlgn="auto" hangingPunct="1">
              <a:lnSpc>
                <a:spcPct val="140000"/>
              </a:lnSpc>
              <a:spcAft>
                <a:spcPts val="0"/>
              </a:spcAft>
              <a:buFont typeface="Wingdings 2"/>
              <a:buChar char=""/>
              <a:defRPr/>
            </a:pPr>
            <a:r>
              <a:rPr lang="en-US" sz="2000" b="1" dirty="0"/>
              <a:t>SS           </a:t>
            </a:r>
            <a:r>
              <a:rPr lang="en-US" sz="2000" b="1" dirty="0" smtClean="0"/>
              <a:t>11,588  13.4% </a:t>
            </a:r>
            <a:r>
              <a:rPr lang="en-US" sz="2000" b="1" dirty="0"/>
              <a:t>/ </a:t>
            </a:r>
            <a:r>
              <a:rPr lang="en-US" sz="2000" b="1" dirty="0" smtClean="0"/>
              <a:t>1.7%</a:t>
            </a:r>
            <a:endParaRPr lang="en-US" sz="2000" b="1" dirty="0"/>
          </a:p>
          <a:p>
            <a:pPr marL="274320" indent="-274320" eaLnBrk="1" fontAlgn="auto" hangingPunct="1">
              <a:lnSpc>
                <a:spcPct val="140000"/>
              </a:lnSpc>
              <a:spcAft>
                <a:spcPts val="0"/>
              </a:spcAft>
              <a:buClr>
                <a:schemeClr val="accent3"/>
              </a:buClr>
              <a:buFont typeface="Wingdings 2"/>
              <a:buChar char=""/>
              <a:defRPr/>
            </a:pPr>
            <a:r>
              <a:rPr lang="en-US" sz="2000" b="1" dirty="0"/>
              <a:t>Visual and/or Performing Arts </a:t>
            </a:r>
          </a:p>
          <a:p>
            <a:pPr marL="274320" indent="-274320" eaLnBrk="1" fontAlgn="auto" hangingPunct="1">
              <a:lnSpc>
                <a:spcPct val="140000"/>
              </a:lnSpc>
              <a:spcAft>
                <a:spcPts val="0"/>
              </a:spcAft>
              <a:buClr>
                <a:schemeClr val="accent3"/>
              </a:buClr>
              <a:buFont typeface="Wingdings" pitchFamily="2" charset="2"/>
              <a:buNone/>
              <a:defRPr/>
            </a:pPr>
            <a:r>
              <a:rPr lang="en-US" sz="2000" b="1" dirty="0"/>
              <a:t>    - Music          </a:t>
            </a:r>
            <a:r>
              <a:rPr lang="en-US" sz="2000" b="1" dirty="0" smtClean="0"/>
              <a:t>3,750    4.3%  </a:t>
            </a:r>
            <a:r>
              <a:rPr lang="en-US" sz="2000" b="1" dirty="0"/>
              <a:t>/ </a:t>
            </a:r>
            <a:r>
              <a:rPr lang="en-US" sz="2000" b="1" dirty="0" smtClean="0"/>
              <a:t>0.6</a:t>
            </a:r>
            <a:r>
              <a:rPr lang="en-US" sz="2000" b="1" dirty="0"/>
              <a:t>%</a:t>
            </a:r>
          </a:p>
          <a:p>
            <a:pPr marL="274320" indent="-274320" eaLnBrk="1" fontAlgn="auto" hangingPunct="1">
              <a:lnSpc>
                <a:spcPct val="140000"/>
              </a:lnSpc>
              <a:spcAft>
                <a:spcPts val="0"/>
              </a:spcAft>
              <a:buClr>
                <a:schemeClr val="accent3"/>
              </a:buClr>
              <a:buFont typeface="Wingdings" pitchFamily="2" charset="2"/>
              <a:buNone/>
              <a:defRPr/>
            </a:pPr>
            <a:r>
              <a:rPr lang="en-US" sz="2000" b="1" dirty="0"/>
              <a:t>    - Visual Art   </a:t>
            </a:r>
            <a:r>
              <a:rPr lang="en-US" sz="2000" b="1" dirty="0" smtClean="0"/>
              <a:t>7,042    8.2% </a:t>
            </a:r>
            <a:r>
              <a:rPr lang="en-US" sz="2000" b="1" dirty="0"/>
              <a:t>/ </a:t>
            </a:r>
            <a:r>
              <a:rPr lang="en-US" sz="2000" b="1" dirty="0" smtClean="0"/>
              <a:t>1.0%</a:t>
            </a:r>
            <a:endParaRPr lang="en-US" sz="2000" b="1" dirty="0"/>
          </a:p>
          <a:p>
            <a:pPr marL="274320" indent="-274320" eaLnBrk="1" fontAlgn="auto" hangingPunct="1">
              <a:lnSpc>
                <a:spcPct val="140000"/>
              </a:lnSpc>
              <a:spcAft>
                <a:spcPts val="0"/>
              </a:spcAft>
              <a:buClr>
                <a:schemeClr val="accent3"/>
              </a:buClr>
              <a:buFont typeface="Wingdings" pitchFamily="2" charset="2"/>
              <a:buNone/>
              <a:defRPr/>
            </a:pPr>
            <a:r>
              <a:rPr lang="en-US" sz="2000" b="1" dirty="0"/>
              <a:t>    - Dance        </a:t>
            </a:r>
            <a:r>
              <a:rPr lang="en-US" sz="2000" b="1" dirty="0" smtClean="0"/>
              <a:t>1,435    1.7%  </a:t>
            </a:r>
            <a:r>
              <a:rPr lang="en-US" sz="2000" b="1" dirty="0"/>
              <a:t>/ </a:t>
            </a:r>
            <a:r>
              <a:rPr lang="en-US" sz="2000" b="1" dirty="0" smtClean="0"/>
              <a:t>0.2%</a:t>
            </a:r>
            <a:endParaRPr lang="en-US" sz="2000" b="1" dirty="0"/>
          </a:p>
          <a:p>
            <a:pPr marL="274320" indent="-274320" eaLnBrk="1" fontAlgn="auto" hangingPunct="1">
              <a:lnSpc>
                <a:spcPct val="140000"/>
              </a:lnSpc>
              <a:spcAft>
                <a:spcPts val="0"/>
              </a:spcAft>
              <a:buClr>
                <a:schemeClr val="accent3"/>
              </a:buClr>
              <a:buFont typeface="Wingdings" pitchFamily="2" charset="2"/>
              <a:buNone/>
              <a:defRPr/>
            </a:pPr>
            <a:r>
              <a:rPr lang="en-US" sz="2000" b="1" dirty="0"/>
              <a:t>    - Drama       </a:t>
            </a:r>
            <a:r>
              <a:rPr lang="en-US" sz="2000" b="1" dirty="0" smtClean="0"/>
              <a:t>2,448     2.9% </a:t>
            </a:r>
            <a:r>
              <a:rPr lang="en-US" sz="2000" b="1" dirty="0"/>
              <a:t>/ </a:t>
            </a:r>
            <a:r>
              <a:rPr lang="en-US" sz="2000" b="1" dirty="0" smtClean="0"/>
              <a:t>0.4%</a:t>
            </a:r>
            <a:endParaRPr lang="en-US" sz="2000" b="1" dirty="0"/>
          </a:p>
        </p:txBody>
      </p:sp>
      <p:pic>
        <p:nvPicPr>
          <p:cNvPr id="301060" name="Picture 4" descr="C:\Documents and Settings\lellis\Application Data\Microsoft\Media Catalog\Downloaded Clips\cl5c\j0231840.wmf"/>
          <p:cNvPicPr>
            <a:picLocks noChangeAspect="1" noChangeArrowheads="1"/>
          </p:cNvPicPr>
          <p:nvPr/>
        </p:nvPicPr>
        <p:blipFill>
          <a:blip r:embed="rId3"/>
          <a:srcRect/>
          <a:stretch>
            <a:fillRect/>
          </a:stretch>
        </p:blipFill>
        <p:spPr bwMode="auto">
          <a:xfrm>
            <a:off x="7315200" y="152400"/>
            <a:ext cx="1454150" cy="1066800"/>
          </a:xfrm>
          <a:prstGeom prst="rect">
            <a:avLst/>
          </a:prstGeom>
          <a:noFill/>
          <a:ln w="9525">
            <a:noFill/>
            <a:miter lim="800000"/>
            <a:headEnd/>
            <a:tailEnd/>
          </a:ln>
        </p:spPr>
      </p:pic>
      <p:sp>
        <p:nvSpPr>
          <p:cNvPr id="301061" name="Rectangle 5"/>
          <p:cNvSpPr>
            <a:spLocks noChangeArrowheads="1"/>
          </p:cNvSpPr>
          <p:nvPr/>
        </p:nvSpPr>
        <p:spPr bwMode="auto">
          <a:xfrm>
            <a:off x="4800600" y="1295400"/>
            <a:ext cx="4191000" cy="5039649"/>
          </a:xfrm>
          <a:prstGeom prst="rect">
            <a:avLst/>
          </a:prstGeom>
          <a:noFill/>
          <a:ln w="9525">
            <a:noFill/>
            <a:miter lim="800000"/>
            <a:headEnd/>
            <a:tailEnd/>
          </a:ln>
        </p:spPr>
        <p:txBody>
          <a:bodyPr>
            <a:spAutoFit/>
          </a:bodyPr>
          <a:lstStyle/>
          <a:p>
            <a:pPr>
              <a:spcBef>
                <a:spcPct val="50000"/>
              </a:spcBef>
            </a:pPr>
            <a:r>
              <a:rPr lang="en-US" sz="1900" b="1" dirty="0" smtClean="0"/>
              <a:t>2009-2010</a:t>
            </a:r>
            <a:endParaRPr lang="en-US" sz="1900" b="1" dirty="0"/>
          </a:p>
          <a:p>
            <a:pPr>
              <a:lnSpc>
                <a:spcPct val="110000"/>
              </a:lnSpc>
              <a:spcBef>
                <a:spcPct val="50000"/>
              </a:spcBef>
              <a:buFontTx/>
              <a:buChar char="•"/>
            </a:pPr>
            <a:r>
              <a:rPr lang="en-US" sz="1900" b="1" dirty="0"/>
              <a:t>Specific Academic Aptitude </a:t>
            </a:r>
          </a:p>
          <a:p>
            <a:pPr lvl="1">
              <a:lnSpc>
                <a:spcPct val="110000"/>
              </a:lnSpc>
              <a:spcBef>
                <a:spcPct val="50000"/>
              </a:spcBef>
              <a:buFontTx/>
              <a:buChar char="–"/>
            </a:pPr>
            <a:r>
              <a:rPr lang="en-US" sz="1900" b="1" dirty="0"/>
              <a:t>LA         </a:t>
            </a:r>
            <a:r>
              <a:rPr lang="en-US" sz="1900" b="1" dirty="0" smtClean="0"/>
              <a:t>29,565    33.9% </a:t>
            </a:r>
            <a:r>
              <a:rPr lang="en-US" sz="1900" b="1" dirty="0"/>
              <a:t>/ </a:t>
            </a:r>
            <a:r>
              <a:rPr lang="en-US" sz="1900" b="1" dirty="0" smtClean="0"/>
              <a:t>4.0%</a:t>
            </a:r>
            <a:endParaRPr lang="en-US" sz="1900" b="1" dirty="0"/>
          </a:p>
          <a:p>
            <a:pPr lvl="1">
              <a:lnSpc>
                <a:spcPct val="110000"/>
              </a:lnSpc>
              <a:spcBef>
                <a:spcPct val="50000"/>
              </a:spcBef>
              <a:buFontTx/>
              <a:buChar char="–"/>
            </a:pPr>
            <a:r>
              <a:rPr lang="en-US" sz="1900" b="1" dirty="0"/>
              <a:t>Math      </a:t>
            </a:r>
            <a:r>
              <a:rPr lang="en-US" sz="1900" b="1" dirty="0" smtClean="0"/>
              <a:t>26,168    30.0% </a:t>
            </a:r>
            <a:r>
              <a:rPr lang="en-US" sz="1900" b="1" dirty="0"/>
              <a:t>/ </a:t>
            </a:r>
            <a:r>
              <a:rPr lang="en-US" sz="1900" b="1" dirty="0" smtClean="0"/>
              <a:t>3.6%</a:t>
            </a:r>
            <a:endParaRPr lang="en-US" sz="1900" b="1" dirty="0"/>
          </a:p>
          <a:p>
            <a:pPr lvl="1">
              <a:lnSpc>
                <a:spcPct val="110000"/>
              </a:lnSpc>
              <a:spcBef>
                <a:spcPct val="50000"/>
              </a:spcBef>
              <a:buFontTx/>
              <a:buChar char="–"/>
            </a:pPr>
            <a:r>
              <a:rPr lang="en-US" sz="1900" b="1" dirty="0"/>
              <a:t>Science  </a:t>
            </a:r>
            <a:r>
              <a:rPr lang="en-US" sz="1900" b="1" dirty="0" smtClean="0"/>
              <a:t>17,571    20.1 </a:t>
            </a:r>
            <a:r>
              <a:rPr lang="en-US" sz="1900" b="1" dirty="0"/>
              <a:t>% / </a:t>
            </a:r>
            <a:r>
              <a:rPr lang="en-US" sz="1900" b="1" dirty="0" smtClean="0"/>
              <a:t>2.4%</a:t>
            </a:r>
            <a:endParaRPr lang="en-US" sz="1900" b="1" dirty="0"/>
          </a:p>
          <a:p>
            <a:pPr lvl="1">
              <a:lnSpc>
                <a:spcPct val="110000"/>
              </a:lnSpc>
              <a:spcBef>
                <a:spcPct val="50000"/>
              </a:spcBef>
              <a:buFontTx/>
              <a:buChar char="–"/>
            </a:pPr>
            <a:r>
              <a:rPr lang="en-US" sz="1900" b="1" dirty="0"/>
              <a:t>SS          </a:t>
            </a:r>
            <a:r>
              <a:rPr lang="en-US" sz="1900" b="1" dirty="0" smtClean="0"/>
              <a:t>12,191    14.0% </a:t>
            </a:r>
            <a:r>
              <a:rPr lang="en-US" sz="1900" b="1" dirty="0"/>
              <a:t>/  </a:t>
            </a:r>
            <a:r>
              <a:rPr lang="en-US" sz="1900" b="1" dirty="0" smtClean="0"/>
              <a:t>1.7%</a:t>
            </a:r>
            <a:endParaRPr lang="en-US" sz="1900" b="1" dirty="0"/>
          </a:p>
          <a:p>
            <a:pPr>
              <a:lnSpc>
                <a:spcPct val="110000"/>
              </a:lnSpc>
              <a:spcBef>
                <a:spcPct val="50000"/>
              </a:spcBef>
              <a:buFontTx/>
              <a:buChar char="•"/>
            </a:pPr>
            <a:r>
              <a:rPr lang="en-US" sz="1900" b="1" dirty="0"/>
              <a:t>Visual and/or Performing Arts </a:t>
            </a:r>
          </a:p>
          <a:p>
            <a:pPr>
              <a:lnSpc>
                <a:spcPct val="110000"/>
              </a:lnSpc>
              <a:spcBef>
                <a:spcPct val="50000"/>
              </a:spcBef>
              <a:buFontTx/>
              <a:buChar char="-"/>
            </a:pPr>
            <a:r>
              <a:rPr lang="en-US" sz="1900" b="1" dirty="0"/>
              <a:t>Music             </a:t>
            </a:r>
            <a:r>
              <a:rPr lang="en-US" sz="1900" b="1" dirty="0" smtClean="0"/>
              <a:t>5,620    6.4%  </a:t>
            </a:r>
            <a:r>
              <a:rPr lang="en-US" sz="1900" b="1" dirty="0"/>
              <a:t>/ </a:t>
            </a:r>
            <a:r>
              <a:rPr lang="en-US" sz="1900" b="1" dirty="0" smtClean="0"/>
              <a:t>0.3%</a:t>
            </a:r>
            <a:endParaRPr lang="en-US" sz="1900" b="1" dirty="0"/>
          </a:p>
          <a:p>
            <a:pPr>
              <a:lnSpc>
                <a:spcPct val="110000"/>
              </a:lnSpc>
              <a:spcBef>
                <a:spcPct val="50000"/>
              </a:spcBef>
            </a:pPr>
            <a:r>
              <a:rPr lang="en-US" sz="1900" b="1" dirty="0"/>
              <a:t>- Visual Art      </a:t>
            </a:r>
            <a:r>
              <a:rPr lang="en-US" sz="1900" b="1" dirty="0" smtClean="0"/>
              <a:t>7,337   8.4 </a:t>
            </a:r>
            <a:r>
              <a:rPr lang="en-US" sz="1900" b="1" dirty="0"/>
              <a:t>% / </a:t>
            </a:r>
            <a:r>
              <a:rPr lang="en-US" sz="1900" b="1" dirty="0" smtClean="0"/>
              <a:t>1.0%</a:t>
            </a:r>
            <a:endParaRPr lang="en-US" sz="1900" b="1" dirty="0"/>
          </a:p>
          <a:p>
            <a:pPr>
              <a:lnSpc>
                <a:spcPct val="110000"/>
              </a:lnSpc>
              <a:spcBef>
                <a:spcPct val="50000"/>
              </a:spcBef>
            </a:pPr>
            <a:r>
              <a:rPr lang="en-US" sz="1900" b="1" dirty="0"/>
              <a:t>- Dance            </a:t>
            </a:r>
            <a:r>
              <a:rPr lang="en-US" sz="1900" b="1" dirty="0" smtClean="0"/>
              <a:t>3,491     4.0%  </a:t>
            </a:r>
            <a:r>
              <a:rPr lang="en-US" sz="1900" b="1" dirty="0"/>
              <a:t>/ </a:t>
            </a:r>
            <a:r>
              <a:rPr lang="en-US" sz="1900" b="1" dirty="0" smtClean="0"/>
              <a:t>0.2%</a:t>
            </a:r>
            <a:endParaRPr lang="en-US" sz="1900" b="1" dirty="0"/>
          </a:p>
          <a:p>
            <a:pPr>
              <a:lnSpc>
                <a:spcPct val="110000"/>
              </a:lnSpc>
              <a:spcBef>
                <a:spcPct val="50000"/>
              </a:spcBef>
            </a:pPr>
            <a:r>
              <a:rPr lang="en-US" sz="1900" b="1" dirty="0"/>
              <a:t>- Drama           </a:t>
            </a:r>
            <a:r>
              <a:rPr lang="en-US" sz="1900" b="1" dirty="0" smtClean="0"/>
              <a:t>3,449     4.0 </a:t>
            </a:r>
            <a:r>
              <a:rPr lang="en-US" sz="1900" b="1" dirty="0"/>
              <a:t>% / </a:t>
            </a:r>
            <a:r>
              <a:rPr lang="en-US" sz="1900" b="1" dirty="0" smtClean="0"/>
              <a:t>0.4%</a:t>
            </a:r>
            <a:endParaRPr lang="en-US" sz="1900" b="1" dirty="0"/>
          </a:p>
        </p:txBody>
      </p:sp>
      <p:sp>
        <p:nvSpPr>
          <p:cNvPr id="301062" name="Text Box 6"/>
          <p:cNvSpPr txBox="1">
            <a:spLocks noChangeArrowheads="1"/>
          </p:cNvSpPr>
          <p:nvPr/>
        </p:nvSpPr>
        <p:spPr bwMode="auto">
          <a:xfrm>
            <a:off x="1676400" y="914400"/>
            <a:ext cx="4876800" cy="336550"/>
          </a:xfrm>
          <a:prstGeom prst="rect">
            <a:avLst/>
          </a:prstGeom>
          <a:noFill/>
          <a:ln w="9525">
            <a:noFill/>
            <a:miter lim="800000"/>
            <a:headEnd/>
            <a:tailEnd/>
          </a:ln>
        </p:spPr>
        <p:txBody>
          <a:bodyPr>
            <a:spAutoFit/>
          </a:bodyPr>
          <a:lstStyle/>
          <a:p>
            <a:pPr>
              <a:spcBef>
                <a:spcPct val="50000"/>
              </a:spcBef>
            </a:pPr>
            <a:r>
              <a:rPr lang="en-US" sz="1600" b="1" dirty="0">
                <a:latin typeface="Arial" pitchFamily="34" charset="0"/>
              </a:rPr>
              <a:t>(% of GT students 1</a:t>
            </a:r>
            <a:r>
              <a:rPr lang="en-US" sz="1600" b="1" baseline="30000" dirty="0">
                <a:latin typeface="Arial" pitchFamily="34" charset="0"/>
              </a:rPr>
              <a:t>st</a:t>
            </a:r>
            <a:r>
              <a:rPr lang="en-US" sz="1600" b="1" dirty="0">
                <a:latin typeface="Arial" pitchFamily="34" charset="0"/>
              </a:rPr>
              <a:t>, % of regular students 2</a:t>
            </a:r>
            <a:r>
              <a:rPr lang="en-US" sz="1600" b="1" baseline="30000" dirty="0">
                <a:latin typeface="Arial" pitchFamily="34" charset="0"/>
              </a:rPr>
              <a:t>nd</a:t>
            </a:r>
            <a:r>
              <a:rPr lang="en-US" sz="1600" b="1" dirty="0">
                <a:latin typeface="Arial" pitchFamily="34" charset="0"/>
              </a:rPr>
              <a:t>)</a:t>
            </a:r>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Ethnic Student Populations</a:t>
            </a:r>
            <a:endParaRPr lang="en-US" dirty="0"/>
          </a:p>
        </p:txBody>
      </p:sp>
      <p:sp>
        <p:nvSpPr>
          <p:cNvPr id="3" name="Content Placeholder 2"/>
          <p:cNvSpPr>
            <a:spLocks noGrp="1"/>
          </p:cNvSpPr>
          <p:nvPr>
            <p:ph sz="half" idx="1"/>
          </p:nvPr>
        </p:nvSpPr>
        <p:spPr>
          <a:xfrm>
            <a:off x="152400" y="1920085"/>
            <a:ext cx="4343400" cy="4434840"/>
          </a:xfrm>
        </p:spPr>
        <p:txBody>
          <a:bodyPr/>
          <a:lstStyle/>
          <a:p>
            <a:r>
              <a:rPr lang="en-US" b="1" dirty="0" smtClean="0"/>
              <a:t>2008-2009</a:t>
            </a:r>
          </a:p>
          <a:p>
            <a:r>
              <a:rPr lang="en-US" sz="2000" b="1" dirty="0" smtClean="0"/>
              <a:t>K-12 Caucasian - 528,007 (78.7%)</a:t>
            </a:r>
          </a:p>
          <a:p>
            <a:r>
              <a:rPr lang="en-US" sz="2000" b="1" dirty="0" smtClean="0"/>
              <a:t>4-12 Caucasian GT- 78,086  (90.6%)</a:t>
            </a:r>
          </a:p>
          <a:p>
            <a:r>
              <a:rPr lang="en-US" sz="2000" b="1" dirty="0" smtClean="0"/>
              <a:t>K-12 African American -69,801(10.4%)</a:t>
            </a:r>
          </a:p>
          <a:p>
            <a:r>
              <a:rPr lang="en-US" sz="2000" b="1" dirty="0" smtClean="0"/>
              <a:t>4-12 African American GT – </a:t>
            </a:r>
          </a:p>
          <a:p>
            <a:pPr>
              <a:buNone/>
            </a:pPr>
            <a:r>
              <a:rPr lang="en-US" sz="2000" b="1" dirty="0" smtClean="0"/>
              <a:t>   	4,342  (5%)</a:t>
            </a:r>
          </a:p>
          <a:p>
            <a:r>
              <a:rPr lang="en-US" sz="2000" b="1" dirty="0" smtClean="0"/>
              <a:t>K-12 Hispanic - 18,740(2.8%)</a:t>
            </a:r>
          </a:p>
          <a:p>
            <a:r>
              <a:rPr lang="en-US" sz="2000" b="1" dirty="0" smtClean="0"/>
              <a:t>4-12 Hispanic GT - 1,018  (1.2%)</a:t>
            </a:r>
          </a:p>
          <a:p>
            <a:endParaRPr lang="en-US" dirty="0" smtClean="0"/>
          </a:p>
          <a:p>
            <a:endParaRPr lang="en-US" dirty="0"/>
          </a:p>
        </p:txBody>
      </p:sp>
      <p:sp>
        <p:nvSpPr>
          <p:cNvPr id="4" name="Content Placeholder 3"/>
          <p:cNvSpPr>
            <a:spLocks noGrp="1"/>
          </p:cNvSpPr>
          <p:nvPr>
            <p:ph sz="half" idx="2"/>
          </p:nvPr>
        </p:nvSpPr>
        <p:spPr>
          <a:xfrm>
            <a:off x="4419600" y="1920085"/>
            <a:ext cx="4267200" cy="4434840"/>
          </a:xfrm>
        </p:spPr>
        <p:txBody>
          <a:bodyPr/>
          <a:lstStyle/>
          <a:p>
            <a:r>
              <a:rPr lang="en-US" b="1" dirty="0" smtClean="0"/>
              <a:t>2009-2010</a:t>
            </a:r>
          </a:p>
          <a:p>
            <a:r>
              <a:rPr lang="en-US" sz="2000" b="1" dirty="0" smtClean="0"/>
              <a:t>K-12 Caucasian -599,664 (81.6%)</a:t>
            </a:r>
          </a:p>
          <a:p>
            <a:r>
              <a:rPr lang="en-US" sz="2000" b="1" dirty="0" smtClean="0"/>
              <a:t>4-12 Caucasian GT -78,958 (90.5%)</a:t>
            </a:r>
          </a:p>
          <a:p>
            <a:r>
              <a:rPr lang="en-US" sz="2000" b="1" dirty="0" smtClean="0"/>
              <a:t>K-12 African American </a:t>
            </a:r>
          </a:p>
          <a:p>
            <a:pPr>
              <a:buNone/>
            </a:pPr>
            <a:r>
              <a:rPr lang="en-US" sz="2000" b="1" dirty="0" smtClean="0"/>
              <a:t>	83,553 (11.5%)</a:t>
            </a:r>
          </a:p>
          <a:p>
            <a:r>
              <a:rPr lang="en-US" sz="2000" b="1" dirty="0" smtClean="0"/>
              <a:t>4-12 African American GT </a:t>
            </a:r>
          </a:p>
          <a:p>
            <a:pPr>
              <a:buNone/>
            </a:pPr>
            <a:r>
              <a:rPr lang="en-US" sz="2000" b="1" dirty="0" smtClean="0"/>
              <a:t>	</a:t>
            </a:r>
            <a:r>
              <a:rPr lang="en-US" sz="1800" b="1" dirty="0" smtClean="0"/>
              <a:t>4,288  (4.9%)</a:t>
            </a:r>
          </a:p>
          <a:p>
            <a:r>
              <a:rPr lang="en-US" sz="2000" b="1" dirty="0" smtClean="0"/>
              <a:t>K-12 Hispanic - 23,984(3.3%)</a:t>
            </a:r>
          </a:p>
          <a:p>
            <a:r>
              <a:rPr lang="en-US" sz="2000" b="1" dirty="0" smtClean="0"/>
              <a:t>4-12 Hispanic GT - 1,057 (1.2%)</a:t>
            </a:r>
          </a:p>
          <a:p>
            <a:pPr>
              <a:buNone/>
            </a:pPr>
            <a:endParaRPr lang="en-US"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Ethnic Student Populations continued</a:t>
            </a:r>
            <a:endParaRPr lang="en-US" dirty="0"/>
          </a:p>
        </p:txBody>
      </p:sp>
      <p:sp>
        <p:nvSpPr>
          <p:cNvPr id="3" name="Content Placeholder 2"/>
          <p:cNvSpPr>
            <a:spLocks noGrp="1"/>
          </p:cNvSpPr>
          <p:nvPr>
            <p:ph sz="half" idx="1"/>
          </p:nvPr>
        </p:nvSpPr>
        <p:spPr>
          <a:xfrm>
            <a:off x="152400" y="1920085"/>
            <a:ext cx="4343400" cy="4434840"/>
          </a:xfrm>
        </p:spPr>
        <p:txBody>
          <a:bodyPr/>
          <a:lstStyle/>
          <a:p>
            <a:r>
              <a:rPr lang="en-US" b="1" dirty="0" smtClean="0"/>
              <a:t>2008-2009</a:t>
            </a:r>
          </a:p>
          <a:p>
            <a:r>
              <a:rPr lang="en-US" sz="2000" b="1" dirty="0" smtClean="0"/>
              <a:t>K-12 Asian - 7,354  (1.1%)</a:t>
            </a:r>
          </a:p>
          <a:p>
            <a:r>
              <a:rPr lang="en-US" sz="2000" b="1" dirty="0" smtClean="0"/>
              <a:t>4-12 Asian GT- 1,682 (2%)</a:t>
            </a:r>
          </a:p>
          <a:p>
            <a:r>
              <a:rPr lang="en-US" sz="2000" b="1" dirty="0" smtClean="0"/>
              <a:t>K-12 American Indian/</a:t>
            </a:r>
          </a:p>
          <a:p>
            <a:pPr>
              <a:buNone/>
            </a:pPr>
            <a:r>
              <a:rPr lang="en-US" sz="2000" b="1" dirty="0" smtClean="0"/>
              <a:t>	Alaska Native -831 (0.12)</a:t>
            </a:r>
          </a:p>
          <a:p>
            <a:r>
              <a:rPr lang="en-US" sz="2000" b="1" dirty="0" smtClean="0"/>
              <a:t>4-12 American Indian/</a:t>
            </a:r>
          </a:p>
          <a:p>
            <a:pPr>
              <a:buNone/>
            </a:pPr>
            <a:r>
              <a:rPr lang="en-US" sz="2000" b="1" dirty="0" smtClean="0"/>
              <a:t>	Alaska Native GT - 99  (0.01%)</a:t>
            </a:r>
          </a:p>
          <a:p>
            <a:r>
              <a:rPr lang="en-US" sz="2000" b="1" dirty="0" smtClean="0"/>
              <a:t>K-12 Other - 13725 (2%)</a:t>
            </a:r>
          </a:p>
          <a:p>
            <a:r>
              <a:rPr lang="en-US" sz="2000" b="1" dirty="0" smtClean="0"/>
              <a:t>4-12 Other GT - 1834  (2.1%)</a:t>
            </a:r>
            <a:endParaRPr lang="en-US" sz="2000" b="1" dirty="0"/>
          </a:p>
        </p:txBody>
      </p:sp>
      <p:sp>
        <p:nvSpPr>
          <p:cNvPr id="4" name="Content Placeholder 3"/>
          <p:cNvSpPr>
            <a:spLocks noGrp="1"/>
          </p:cNvSpPr>
          <p:nvPr>
            <p:ph sz="half" idx="2"/>
          </p:nvPr>
        </p:nvSpPr>
        <p:spPr/>
        <p:txBody>
          <a:bodyPr/>
          <a:lstStyle/>
          <a:p>
            <a:r>
              <a:rPr lang="en-US" b="1" dirty="0" smtClean="0"/>
              <a:t>2009-2010</a:t>
            </a:r>
          </a:p>
          <a:p>
            <a:r>
              <a:rPr lang="en-US" sz="2000" b="1" dirty="0" smtClean="0"/>
              <a:t>K-12 Asian - 9,224 (1.3%)</a:t>
            </a:r>
          </a:p>
          <a:p>
            <a:r>
              <a:rPr lang="en-US" sz="2000" b="1" dirty="0" smtClean="0"/>
              <a:t>4-12 Asian GT- 1,538 (1.8%)</a:t>
            </a:r>
          </a:p>
          <a:p>
            <a:r>
              <a:rPr lang="en-US" sz="2000" b="1" dirty="0" smtClean="0"/>
              <a:t>K-12 American Indian/</a:t>
            </a:r>
          </a:p>
          <a:p>
            <a:pPr>
              <a:buNone/>
            </a:pPr>
            <a:r>
              <a:rPr lang="en-US" sz="2000" b="1" dirty="0" smtClean="0"/>
              <a:t>	Alaska Native -1,087 (0.12%)</a:t>
            </a:r>
          </a:p>
          <a:p>
            <a:r>
              <a:rPr lang="en-US" sz="2000" b="1" dirty="0" smtClean="0"/>
              <a:t>4-12 American Indian/</a:t>
            </a:r>
          </a:p>
          <a:p>
            <a:pPr>
              <a:buNone/>
            </a:pPr>
            <a:r>
              <a:rPr lang="en-US" sz="2000" b="1" dirty="0" smtClean="0"/>
              <a:t>	Alaska Native GT -79(0.01%)</a:t>
            </a:r>
          </a:p>
          <a:p>
            <a:r>
              <a:rPr lang="en-US" sz="2000" b="1" dirty="0" smtClean="0"/>
              <a:t>K-12 Other - 17096(2.3%)</a:t>
            </a:r>
          </a:p>
          <a:p>
            <a:r>
              <a:rPr lang="en-US" sz="2000" b="1" dirty="0" smtClean="0"/>
              <a:t>4-12 Other GT - 1,210 (1.1%)</a:t>
            </a:r>
            <a:endParaRPr lang="en-US" sz="20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6658" name="Rectangle 1026"/>
          <p:cNvSpPr>
            <a:spLocks noGrp="1" noChangeArrowheads="1"/>
          </p:cNvSpPr>
          <p:nvPr>
            <p:ph type="title"/>
          </p:nvPr>
        </p:nvSpPr>
        <p:spPr>
          <a:xfrm>
            <a:off x="1600200" y="228600"/>
            <a:ext cx="7239000" cy="914400"/>
          </a:xfrm>
        </p:spPr>
        <p:txBody>
          <a:bodyPr>
            <a:normAutofit fontScale="90000"/>
          </a:bodyPr>
          <a:lstStyle/>
          <a:p>
            <a:pPr eaLnBrk="1" fontAlgn="auto" hangingPunct="1">
              <a:spcAft>
                <a:spcPts val="0"/>
              </a:spcAft>
              <a:defRPr/>
            </a:pPr>
            <a:r>
              <a:rPr lang="en-US" sz="4000">
                <a:latin typeface="Verdana" pitchFamily="34" charset="0"/>
              </a:rPr>
              <a:t>Statewide Data Concerns have Changed Little</a:t>
            </a:r>
          </a:p>
        </p:txBody>
      </p:sp>
      <p:sp>
        <p:nvSpPr>
          <p:cNvPr id="326659" name="Rectangle 1027"/>
          <p:cNvSpPr>
            <a:spLocks noGrp="1" noChangeArrowheads="1"/>
          </p:cNvSpPr>
          <p:nvPr>
            <p:ph idx="1"/>
          </p:nvPr>
        </p:nvSpPr>
        <p:spPr>
          <a:xfrm>
            <a:off x="228600" y="1752600"/>
            <a:ext cx="8763000" cy="4648200"/>
          </a:xfrm>
        </p:spPr>
        <p:txBody>
          <a:bodyPr/>
          <a:lstStyle/>
          <a:p>
            <a:pPr marL="533400" indent="-533400" eaLnBrk="1" hangingPunct="1">
              <a:lnSpc>
                <a:spcPct val="90000"/>
              </a:lnSpc>
              <a:buFontTx/>
              <a:buAutoNum type="arabicPeriod"/>
            </a:pPr>
            <a:r>
              <a:rPr lang="en-US" sz="2400" dirty="0" smtClean="0">
                <a:latin typeface="Verdana" pitchFamily="34" charset="0"/>
              </a:rPr>
              <a:t>Many districts are not identifying students for PTP, especially Kindergarteners and 1</a:t>
            </a:r>
            <a:r>
              <a:rPr lang="en-US" sz="2400" baseline="30000" dirty="0" smtClean="0">
                <a:latin typeface="Verdana" pitchFamily="34" charset="0"/>
              </a:rPr>
              <a:t>st</a:t>
            </a:r>
            <a:r>
              <a:rPr lang="en-US" sz="2400" dirty="0" smtClean="0">
                <a:latin typeface="Verdana" pitchFamily="34" charset="0"/>
              </a:rPr>
              <a:t> grade.</a:t>
            </a:r>
          </a:p>
          <a:p>
            <a:pPr marL="533400" indent="-533400" eaLnBrk="1" hangingPunct="1">
              <a:lnSpc>
                <a:spcPct val="90000"/>
              </a:lnSpc>
              <a:buFontTx/>
              <a:buAutoNum type="arabicPeriod"/>
            </a:pPr>
            <a:r>
              <a:rPr lang="en-US" sz="2400" dirty="0" smtClean="0">
                <a:latin typeface="Verdana" pitchFamily="34" charset="0"/>
              </a:rPr>
              <a:t>Many districts report not providing services for K-3 PTP students.</a:t>
            </a:r>
          </a:p>
          <a:p>
            <a:pPr marL="533400" indent="-533400" eaLnBrk="1" hangingPunct="1">
              <a:lnSpc>
                <a:spcPct val="90000"/>
              </a:lnSpc>
              <a:buFontTx/>
              <a:buAutoNum type="arabicPeriod"/>
            </a:pPr>
            <a:r>
              <a:rPr lang="en-US" sz="2400" dirty="0" smtClean="0">
                <a:latin typeface="Verdana" pitchFamily="34" charset="0"/>
              </a:rPr>
              <a:t>Many districts have large gaps in identification (and some holes) in all five areas, especially VPA.</a:t>
            </a:r>
          </a:p>
          <a:p>
            <a:pPr marL="533400" indent="-533400" eaLnBrk="1" hangingPunct="1">
              <a:lnSpc>
                <a:spcPct val="90000"/>
              </a:lnSpc>
              <a:buFontTx/>
              <a:buAutoNum type="arabicPeriod"/>
            </a:pPr>
            <a:r>
              <a:rPr lang="en-US" sz="2400" dirty="0" smtClean="0">
                <a:latin typeface="Verdana" pitchFamily="34" charset="0"/>
              </a:rPr>
              <a:t>A trend of over-identification in some districts and under-identification in others.</a:t>
            </a:r>
          </a:p>
          <a:p>
            <a:pPr marL="533400" indent="-533400" eaLnBrk="1" hangingPunct="1">
              <a:lnSpc>
                <a:spcPct val="90000"/>
              </a:lnSpc>
              <a:buFontTx/>
              <a:buAutoNum type="arabicPeriod"/>
            </a:pPr>
            <a:r>
              <a:rPr lang="en-US" sz="2400" dirty="0" smtClean="0">
                <a:latin typeface="Verdana" pitchFamily="34" charset="0"/>
              </a:rPr>
              <a:t>Primary Talent Pool consistently remains too low.</a:t>
            </a:r>
          </a:p>
          <a:p>
            <a:pPr marL="533400" indent="-533400" eaLnBrk="1" hangingPunct="1">
              <a:lnSpc>
                <a:spcPct val="90000"/>
              </a:lnSpc>
              <a:buFontTx/>
              <a:buAutoNum type="arabicPeriod"/>
            </a:pPr>
            <a:r>
              <a:rPr lang="en-US" sz="2400" dirty="0" smtClean="0">
                <a:latin typeface="Verdana" pitchFamily="34" charset="0"/>
              </a:rPr>
              <a:t>Ethnic populations - must focus on numbers </a:t>
            </a:r>
          </a:p>
        </p:txBody>
      </p:sp>
    </p:spTree>
  </p:cSld>
  <p:clrMapOvr>
    <a:masterClrMapping/>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6659">
                                            <p:txEl>
                                              <p:pRg st="0" end="0"/>
                                            </p:txEl>
                                          </p:spTgt>
                                        </p:tgtEl>
                                        <p:attrNameLst>
                                          <p:attrName>style.visibility</p:attrName>
                                        </p:attrNameLst>
                                      </p:cBhvr>
                                      <p:to>
                                        <p:strVal val="visible"/>
                                      </p:to>
                                    </p:set>
                                    <p:anim calcmode="lin" valueType="num">
                                      <p:cBhvr additive="base">
                                        <p:cTn id="7" dur="500" fill="hold"/>
                                        <p:tgtEl>
                                          <p:spTgt spid="326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66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6659">
                                            <p:txEl>
                                              <p:pRg st="1" end="1"/>
                                            </p:txEl>
                                          </p:spTgt>
                                        </p:tgtEl>
                                        <p:attrNameLst>
                                          <p:attrName>style.visibility</p:attrName>
                                        </p:attrNameLst>
                                      </p:cBhvr>
                                      <p:to>
                                        <p:strVal val="visible"/>
                                      </p:to>
                                    </p:set>
                                    <p:anim calcmode="lin" valueType="num">
                                      <p:cBhvr additive="base">
                                        <p:cTn id="13" dur="500" fill="hold"/>
                                        <p:tgtEl>
                                          <p:spTgt spid="3266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66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6659">
                                            <p:txEl>
                                              <p:pRg st="2" end="2"/>
                                            </p:txEl>
                                          </p:spTgt>
                                        </p:tgtEl>
                                        <p:attrNameLst>
                                          <p:attrName>style.visibility</p:attrName>
                                        </p:attrNameLst>
                                      </p:cBhvr>
                                      <p:to>
                                        <p:strVal val="visible"/>
                                      </p:to>
                                    </p:set>
                                    <p:anim calcmode="lin" valueType="num">
                                      <p:cBhvr additive="base">
                                        <p:cTn id="19" dur="500" fill="hold"/>
                                        <p:tgtEl>
                                          <p:spTgt spid="3266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66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6659">
                                            <p:txEl>
                                              <p:pRg st="3" end="3"/>
                                            </p:txEl>
                                          </p:spTgt>
                                        </p:tgtEl>
                                        <p:attrNameLst>
                                          <p:attrName>style.visibility</p:attrName>
                                        </p:attrNameLst>
                                      </p:cBhvr>
                                      <p:to>
                                        <p:strVal val="visible"/>
                                      </p:to>
                                    </p:set>
                                    <p:anim calcmode="lin" valueType="num">
                                      <p:cBhvr additive="base">
                                        <p:cTn id="25" dur="500" fill="hold"/>
                                        <p:tgtEl>
                                          <p:spTgt spid="3266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66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6659">
                                            <p:txEl>
                                              <p:pRg st="4" end="4"/>
                                            </p:txEl>
                                          </p:spTgt>
                                        </p:tgtEl>
                                        <p:attrNameLst>
                                          <p:attrName>style.visibility</p:attrName>
                                        </p:attrNameLst>
                                      </p:cBhvr>
                                      <p:to>
                                        <p:strVal val="visible"/>
                                      </p:to>
                                    </p:set>
                                    <p:anim calcmode="lin" valueType="num">
                                      <p:cBhvr additive="base">
                                        <p:cTn id="31" dur="500" fill="hold"/>
                                        <p:tgtEl>
                                          <p:spTgt spid="3266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66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6659">
                                            <p:txEl>
                                              <p:pRg st="5" end="5"/>
                                            </p:txEl>
                                          </p:spTgt>
                                        </p:tgtEl>
                                        <p:attrNameLst>
                                          <p:attrName>style.visibility</p:attrName>
                                        </p:attrNameLst>
                                      </p:cBhvr>
                                      <p:to>
                                        <p:strVal val="visible"/>
                                      </p:to>
                                    </p:set>
                                    <p:anim calcmode="lin" valueType="num">
                                      <p:cBhvr additive="base">
                                        <p:cTn id="37" dur="500" fill="hold"/>
                                        <p:tgtEl>
                                          <p:spTgt spid="3266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6659">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1676400" y="228600"/>
            <a:ext cx="7162800" cy="762000"/>
          </a:xfrm>
        </p:spPr>
        <p:txBody>
          <a:bodyPr>
            <a:normAutofit fontScale="90000"/>
          </a:bodyPr>
          <a:lstStyle/>
          <a:p>
            <a:pPr eaLnBrk="1" fontAlgn="auto" hangingPunct="1">
              <a:spcAft>
                <a:spcPts val="0"/>
              </a:spcAft>
              <a:defRPr/>
            </a:pPr>
            <a:r>
              <a:rPr lang="en-US" sz="4000" dirty="0"/>
              <a:t>Summative Evaluation  </a:t>
            </a:r>
            <a:br>
              <a:rPr lang="en-US" sz="4000" dirty="0"/>
            </a:br>
            <a:r>
              <a:rPr lang="en-US" sz="4000" dirty="0" smtClean="0"/>
              <a:t>2009-2010</a:t>
            </a:r>
            <a:endParaRPr lang="en-US" sz="4000" dirty="0"/>
          </a:p>
        </p:txBody>
      </p:sp>
      <p:sp>
        <p:nvSpPr>
          <p:cNvPr id="324611" name="Rectangle 3"/>
          <p:cNvSpPr>
            <a:spLocks noGrp="1" noChangeArrowheads="1"/>
          </p:cNvSpPr>
          <p:nvPr>
            <p:ph idx="1"/>
          </p:nvPr>
        </p:nvSpPr>
        <p:spPr>
          <a:xfrm>
            <a:off x="1676400" y="1752600"/>
            <a:ext cx="7239000" cy="4724400"/>
          </a:xfrm>
        </p:spPr>
        <p:txBody>
          <a:bodyPr/>
          <a:lstStyle/>
          <a:p>
            <a:pPr eaLnBrk="1" hangingPunct="1"/>
            <a:r>
              <a:rPr lang="en-US" sz="2000" dirty="0" smtClean="0"/>
              <a:t>119 Districts report </a:t>
            </a:r>
            <a:r>
              <a:rPr lang="en-US" sz="2000" b="1" dirty="0" smtClean="0"/>
              <a:t>Equitable Screening,</a:t>
            </a:r>
            <a:r>
              <a:rPr lang="en-US" sz="2000" dirty="0" smtClean="0"/>
              <a:t> </a:t>
            </a:r>
            <a:r>
              <a:rPr lang="en-US" sz="2000" b="1" dirty="0" smtClean="0"/>
              <a:t>selection &amp; services</a:t>
            </a:r>
            <a:r>
              <a:rPr lang="en-US" sz="2000" dirty="0" smtClean="0"/>
              <a:t> for all </a:t>
            </a:r>
            <a:r>
              <a:rPr lang="en-US" sz="2000" b="1" dirty="0" smtClean="0"/>
              <a:t>PTP students.</a:t>
            </a:r>
          </a:p>
          <a:p>
            <a:pPr eaLnBrk="1" hangingPunct="1"/>
            <a:r>
              <a:rPr lang="en-US" sz="2000" dirty="0" smtClean="0"/>
              <a:t>96 Districts report </a:t>
            </a:r>
            <a:r>
              <a:rPr lang="en-US" sz="2000" b="1" dirty="0" smtClean="0"/>
              <a:t>Equitable Formal Identification</a:t>
            </a:r>
            <a:r>
              <a:rPr lang="en-US" sz="2000" dirty="0" smtClean="0"/>
              <a:t> for all students in all categories</a:t>
            </a:r>
          </a:p>
          <a:p>
            <a:pPr eaLnBrk="1" hangingPunct="1"/>
            <a:r>
              <a:rPr lang="en-US" sz="2000" dirty="0" smtClean="0">
                <a:solidFill>
                  <a:srgbClr val="009900"/>
                </a:solidFill>
              </a:rPr>
              <a:t>70 Districts report </a:t>
            </a:r>
            <a:r>
              <a:rPr lang="en-US" sz="2000" b="1" dirty="0" smtClean="0">
                <a:solidFill>
                  <a:srgbClr val="009900"/>
                </a:solidFill>
              </a:rPr>
              <a:t>Regularly using Grouping Options</a:t>
            </a:r>
            <a:r>
              <a:rPr lang="en-US" sz="2000" dirty="0" smtClean="0">
                <a:solidFill>
                  <a:srgbClr val="009900"/>
                </a:solidFill>
              </a:rPr>
              <a:t> at all levels, in all content areas, in all schools</a:t>
            </a:r>
          </a:p>
          <a:p>
            <a:pPr eaLnBrk="1" hangingPunct="1"/>
            <a:r>
              <a:rPr lang="en-US" sz="2000" dirty="0" smtClean="0">
                <a:solidFill>
                  <a:srgbClr val="009900"/>
                </a:solidFill>
              </a:rPr>
              <a:t>69 Districts report </a:t>
            </a:r>
            <a:r>
              <a:rPr lang="en-US" sz="2000" b="1" dirty="0" smtClean="0">
                <a:solidFill>
                  <a:srgbClr val="009900"/>
                </a:solidFill>
              </a:rPr>
              <a:t>Differentiating services to match</a:t>
            </a:r>
            <a:r>
              <a:rPr lang="en-US" sz="2000" dirty="0" smtClean="0">
                <a:solidFill>
                  <a:srgbClr val="009900"/>
                </a:solidFill>
              </a:rPr>
              <a:t> all PTP/GT students’ needs</a:t>
            </a:r>
          </a:p>
          <a:p>
            <a:pPr eaLnBrk="1" hangingPunct="1"/>
            <a:r>
              <a:rPr lang="en-US" sz="2000" dirty="0" smtClean="0"/>
              <a:t>141 Districts report including </a:t>
            </a:r>
            <a:r>
              <a:rPr lang="en-US" sz="2000" b="1" dirty="0" smtClean="0"/>
              <a:t>Multiple Services Options</a:t>
            </a:r>
            <a:r>
              <a:rPr lang="en-US" sz="2000" dirty="0" smtClean="0"/>
              <a:t> and interventions for </a:t>
            </a:r>
            <a:r>
              <a:rPr lang="en-US" sz="2000" b="1" dirty="0" smtClean="0"/>
              <a:t>Special Populations</a:t>
            </a:r>
            <a:r>
              <a:rPr lang="en-US" sz="2000" dirty="0" smtClean="0"/>
              <a:t> (</a:t>
            </a:r>
            <a:r>
              <a:rPr lang="en-US" sz="2000" dirty="0" err="1" smtClean="0"/>
              <a:t>I.e</a:t>
            </a:r>
            <a:r>
              <a:rPr lang="en-US" sz="2000" dirty="0" smtClean="0"/>
              <a:t>: disadvantaged, disabilities, underachieving)</a:t>
            </a:r>
          </a:p>
          <a:p>
            <a:pPr eaLnBrk="1" hangingPunct="1"/>
            <a:r>
              <a:rPr lang="en-US" sz="2000" dirty="0" smtClean="0"/>
              <a:t>93 Districts report </a:t>
            </a:r>
            <a:r>
              <a:rPr lang="en-US" sz="2000" b="1" dirty="0" smtClean="0"/>
              <a:t>offering a range of Service Options</a:t>
            </a:r>
            <a:r>
              <a:rPr lang="en-US" sz="2000" dirty="0" smtClean="0"/>
              <a:t> for PTP/GT students, in all categories, in all levels.</a:t>
            </a:r>
          </a:p>
        </p:txBody>
      </p:sp>
      <p:pic>
        <p:nvPicPr>
          <p:cNvPr id="324612" name="Picture 4" descr="C:\Documents and Settings\Administrator\Application Data\Microsoft\Media Catalog\Downloaded Clips\cl94\j0370378.wmf"/>
          <p:cNvPicPr>
            <a:picLocks noChangeAspect="1" noChangeArrowheads="1"/>
          </p:cNvPicPr>
          <p:nvPr/>
        </p:nvPicPr>
        <p:blipFill>
          <a:blip r:embed="rId3"/>
          <a:srcRect/>
          <a:stretch>
            <a:fillRect/>
          </a:stretch>
        </p:blipFill>
        <p:spPr bwMode="auto">
          <a:xfrm>
            <a:off x="17463" y="4800600"/>
            <a:ext cx="1881187" cy="20574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24611">
                                            <p:txEl>
                                              <p:pRg st="0" end="0"/>
                                            </p:txEl>
                                          </p:spTgt>
                                        </p:tgtEl>
                                        <p:attrNameLst>
                                          <p:attrName>style.visibility</p:attrName>
                                        </p:attrNameLst>
                                      </p:cBhvr>
                                      <p:to>
                                        <p:strVal val="visible"/>
                                      </p:to>
                                    </p:set>
                                    <p:anim calcmode="lin" valueType="num">
                                      <p:cBhvr>
                                        <p:cTn id="7" dur="500" fill="hold"/>
                                        <p:tgtEl>
                                          <p:spTgt spid="3246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2461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24611">
                                            <p:txEl>
                                              <p:pRg st="1" end="1"/>
                                            </p:txEl>
                                          </p:spTgt>
                                        </p:tgtEl>
                                        <p:attrNameLst>
                                          <p:attrName>style.visibility</p:attrName>
                                        </p:attrNameLst>
                                      </p:cBhvr>
                                      <p:to>
                                        <p:strVal val="visible"/>
                                      </p:to>
                                    </p:set>
                                    <p:anim calcmode="lin" valueType="num">
                                      <p:cBhvr>
                                        <p:cTn id="13" dur="500" fill="hold"/>
                                        <p:tgtEl>
                                          <p:spTgt spid="32461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24611">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24611">
                                            <p:txEl>
                                              <p:pRg st="2" end="2"/>
                                            </p:txEl>
                                          </p:spTgt>
                                        </p:tgtEl>
                                        <p:attrNameLst>
                                          <p:attrName>style.visibility</p:attrName>
                                        </p:attrNameLst>
                                      </p:cBhvr>
                                      <p:to>
                                        <p:strVal val="visible"/>
                                      </p:to>
                                    </p:set>
                                    <p:anim calcmode="lin" valueType="num">
                                      <p:cBhvr>
                                        <p:cTn id="19" dur="500" fill="hold"/>
                                        <p:tgtEl>
                                          <p:spTgt spid="32461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24611">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24611">
                                            <p:txEl>
                                              <p:pRg st="3" end="3"/>
                                            </p:txEl>
                                          </p:spTgt>
                                        </p:tgtEl>
                                        <p:attrNameLst>
                                          <p:attrName>style.visibility</p:attrName>
                                        </p:attrNameLst>
                                      </p:cBhvr>
                                      <p:to>
                                        <p:strVal val="visible"/>
                                      </p:to>
                                    </p:set>
                                    <p:anim calcmode="lin" valueType="num">
                                      <p:cBhvr>
                                        <p:cTn id="25" dur="500" fill="hold"/>
                                        <p:tgtEl>
                                          <p:spTgt spid="32461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24611">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24611">
                                            <p:txEl>
                                              <p:pRg st="4" end="4"/>
                                            </p:txEl>
                                          </p:spTgt>
                                        </p:tgtEl>
                                        <p:attrNameLst>
                                          <p:attrName>style.visibility</p:attrName>
                                        </p:attrNameLst>
                                      </p:cBhvr>
                                      <p:to>
                                        <p:strVal val="visible"/>
                                      </p:to>
                                    </p:set>
                                    <p:anim calcmode="lin" valueType="num">
                                      <p:cBhvr>
                                        <p:cTn id="31" dur="500" fill="hold"/>
                                        <p:tgtEl>
                                          <p:spTgt spid="324611">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24611">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24611">
                                            <p:txEl>
                                              <p:pRg st="5" end="5"/>
                                            </p:txEl>
                                          </p:spTgt>
                                        </p:tgtEl>
                                        <p:attrNameLst>
                                          <p:attrName>style.visibility</p:attrName>
                                        </p:attrNameLst>
                                      </p:cBhvr>
                                      <p:to>
                                        <p:strVal val="visible"/>
                                      </p:to>
                                    </p:set>
                                    <p:anim calcmode="lin" valueType="num">
                                      <p:cBhvr>
                                        <p:cTn id="37" dur="500" fill="hold"/>
                                        <p:tgtEl>
                                          <p:spTgt spid="324611">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24611">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828800" y="381000"/>
            <a:ext cx="6858000" cy="1143000"/>
          </a:xfrm>
        </p:spPr>
        <p:txBody>
          <a:bodyPr>
            <a:normAutofit fontScale="90000"/>
          </a:bodyPr>
          <a:lstStyle/>
          <a:p>
            <a:pPr eaLnBrk="1" fontAlgn="auto" hangingPunct="1">
              <a:spcAft>
                <a:spcPts val="0"/>
              </a:spcAft>
              <a:defRPr/>
            </a:pPr>
            <a:r>
              <a:rPr lang="en-US" sz="4000" b="1">
                <a:latin typeface="Verdana" pitchFamily="34" charset="0"/>
              </a:rPr>
              <a:t>The Purpose of Today’s Discussion:</a:t>
            </a:r>
          </a:p>
        </p:txBody>
      </p:sp>
      <p:sp>
        <p:nvSpPr>
          <p:cNvPr id="34819" name="Rectangle 3"/>
          <p:cNvSpPr>
            <a:spLocks noGrp="1" noChangeArrowheads="1"/>
          </p:cNvSpPr>
          <p:nvPr>
            <p:ph idx="1"/>
          </p:nvPr>
        </p:nvSpPr>
        <p:spPr>
          <a:xfrm>
            <a:off x="1219200" y="1905000"/>
            <a:ext cx="7467600" cy="4343400"/>
          </a:xfrm>
        </p:spPr>
        <p:txBody>
          <a:bodyPr>
            <a:normAutofit/>
          </a:bodyPr>
          <a:lstStyle/>
          <a:p>
            <a:pPr marL="274320" indent="-274320" eaLnBrk="1" fontAlgn="auto" hangingPunct="1">
              <a:spcAft>
                <a:spcPts val="0"/>
              </a:spcAft>
              <a:buClr>
                <a:schemeClr val="accent3"/>
              </a:buClr>
              <a:buFont typeface="Wingdings 2"/>
              <a:buChar char=""/>
              <a:defRPr/>
            </a:pPr>
            <a:r>
              <a:rPr lang="en-US" dirty="0" smtClean="0">
                <a:solidFill>
                  <a:schemeClr val="tx2"/>
                </a:solidFill>
                <a:latin typeface="Verdana" pitchFamily="34" charset="0"/>
              </a:rPr>
              <a:t>Kentucky Core Academic Standards</a:t>
            </a:r>
          </a:p>
          <a:p>
            <a:pPr marL="274320" indent="-274320" eaLnBrk="1" fontAlgn="auto" hangingPunct="1">
              <a:spcAft>
                <a:spcPts val="0"/>
              </a:spcAft>
              <a:buClr>
                <a:schemeClr val="accent3"/>
              </a:buClr>
              <a:buFont typeface="Wingdings 2"/>
              <a:buChar char=""/>
              <a:defRPr/>
            </a:pPr>
            <a:r>
              <a:rPr lang="en-US" dirty="0" smtClean="0">
                <a:solidFill>
                  <a:schemeClr val="tx2"/>
                </a:solidFill>
                <a:latin typeface="Verdana" pitchFamily="34" charset="0"/>
              </a:rPr>
              <a:t>Provide </a:t>
            </a:r>
            <a:r>
              <a:rPr lang="en-US" dirty="0">
                <a:solidFill>
                  <a:schemeClr val="tx2"/>
                </a:solidFill>
                <a:latin typeface="Verdana" pitchFamily="34" charset="0"/>
              </a:rPr>
              <a:t>updates on current KDE initiatives, </a:t>
            </a:r>
            <a:r>
              <a:rPr lang="en-US" dirty="0" smtClean="0">
                <a:solidFill>
                  <a:schemeClr val="tx2"/>
                </a:solidFill>
                <a:latin typeface="Verdana" pitchFamily="34" charset="0"/>
              </a:rPr>
              <a:t>2009-2010 data, Leadership Networks, Program Reviews</a:t>
            </a:r>
            <a:endParaRPr lang="en-US" dirty="0">
              <a:solidFill>
                <a:schemeClr val="tx2"/>
              </a:solidFill>
              <a:latin typeface="Verdana" pitchFamily="34" charset="0"/>
            </a:endParaRPr>
          </a:p>
          <a:p>
            <a:pPr marL="274320" indent="-274320" eaLnBrk="1" fontAlgn="auto" hangingPunct="1">
              <a:spcAft>
                <a:spcPts val="0"/>
              </a:spcAft>
              <a:buClr>
                <a:schemeClr val="accent3"/>
              </a:buClr>
              <a:buFont typeface="Wingdings 2"/>
              <a:buChar char=""/>
              <a:defRPr/>
            </a:pPr>
            <a:r>
              <a:rPr lang="en-US" dirty="0">
                <a:solidFill>
                  <a:schemeClr val="tx2"/>
                </a:solidFill>
                <a:latin typeface="Verdana" pitchFamily="34" charset="0"/>
              </a:rPr>
              <a:t>Provide a brief overview of the regulation for Gifted/Talented </a:t>
            </a:r>
            <a:r>
              <a:rPr lang="en-US" dirty="0" smtClean="0">
                <a:solidFill>
                  <a:schemeClr val="tx2"/>
                </a:solidFill>
                <a:latin typeface="Verdana" pitchFamily="34" charset="0"/>
              </a:rPr>
              <a:t>Education</a:t>
            </a:r>
            <a:endParaRPr lang="en-US" dirty="0">
              <a:solidFill>
                <a:schemeClr val="tx2"/>
              </a:solidFill>
              <a:latin typeface="Verdana" pitchFamily="34" charset="0"/>
            </a:endParaRPr>
          </a:p>
          <a:p>
            <a:pPr marL="274320" indent="-274320" eaLnBrk="1" fontAlgn="auto" hangingPunct="1">
              <a:spcAft>
                <a:spcPts val="0"/>
              </a:spcAft>
              <a:buClr>
                <a:schemeClr val="accent3"/>
              </a:buClr>
              <a:buFont typeface="Wingdings 2"/>
              <a:buChar char=""/>
              <a:defRPr/>
            </a:pPr>
            <a:r>
              <a:rPr lang="en-US" dirty="0">
                <a:solidFill>
                  <a:schemeClr val="tx2"/>
                </a:solidFill>
                <a:latin typeface="Verdana" pitchFamily="34" charset="0"/>
              </a:rPr>
              <a:t>Q&amp;A</a:t>
            </a:r>
          </a:p>
        </p:txBody>
      </p:sp>
      <p:pic>
        <p:nvPicPr>
          <p:cNvPr id="34820" name="Picture 4" descr="A:\Educational PICS\dancingpencil.gif"/>
          <p:cNvPicPr>
            <a:picLocks noChangeAspect="1" noChangeArrowheads="1" noCrop="1"/>
          </p:cNvPicPr>
          <p:nvPr/>
        </p:nvPicPr>
        <p:blipFill>
          <a:blip r:embed="rId3"/>
          <a:srcRect/>
          <a:stretch>
            <a:fillRect/>
          </a:stretch>
        </p:blipFill>
        <p:spPr bwMode="auto">
          <a:xfrm>
            <a:off x="7162800" y="4876800"/>
            <a:ext cx="1714500" cy="1714500"/>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a:xfrm>
            <a:off x="1676400" y="457200"/>
            <a:ext cx="7010400" cy="990600"/>
          </a:xfrm>
        </p:spPr>
        <p:txBody>
          <a:bodyPr>
            <a:normAutofit fontScale="90000"/>
          </a:bodyPr>
          <a:lstStyle/>
          <a:p>
            <a:pPr eaLnBrk="1" fontAlgn="auto" hangingPunct="1">
              <a:spcAft>
                <a:spcPts val="0"/>
              </a:spcAft>
              <a:defRPr/>
            </a:pPr>
            <a:r>
              <a:rPr lang="en-US"/>
              <a:t>Summative Evaluation Cont…</a:t>
            </a:r>
          </a:p>
        </p:txBody>
      </p:sp>
      <p:sp>
        <p:nvSpPr>
          <p:cNvPr id="350211" name="Rectangle 3"/>
          <p:cNvSpPr>
            <a:spLocks noGrp="1" noChangeArrowheads="1"/>
          </p:cNvSpPr>
          <p:nvPr>
            <p:ph idx="1"/>
          </p:nvPr>
        </p:nvSpPr>
        <p:spPr>
          <a:xfrm>
            <a:off x="228600" y="1828800"/>
            <a:ext cx="8915400" cy="5029200"/>
          </a:xfrm>
        </p:spPr>
        <p:txBody>
          <a:bodyPr>
            <a:noAutofit/>
          </a:bodyPr>
          <a:lstStyle/>
          <a:p>
            <a:pPr marL="274320" indent="-274320" eaLnBrk="1" fontAlgn="auto" hangingPunct="1">
              <a:lnSpc>
                <a:spcPct val="90000"/>
              </a:lnSpc>
              <a:spcAft>
                <a:spcPts val="0"/>
              </a:spcAft>
              <a:buClr>
                <a:schemeClr val="accent3"/>
              </a:buClr>
              <a:buFont typeface="Wingdings 2"/>
              <a:buChar char=""/>
              <a:defRPr/>
            </a:pPr>
            <a:r>
              <a:rPr lang="en-US" sz="2200" dirty="0" smtClean="0">
                <a:solidFill>
                  <a:srgbClr val="009900"/>
                </a:solidFill>
              </a:rPr>
              <a:t>82 District report meeting the needs of the Social/Emotional aspects.</a:t>
            </a:r>
          </a:p>
          <a:p>
            <a:pPr marL="274320" indent="-274320" eaLnBrk="1" fontAlgn="auto" hangingPunct="1">
              <a:lnSpc>
                <a:spcPct val="90000"/>
              </a:lnSpc>
              <a:spcAft>
                <a:spcPts val="0"/>
              </a:spcAft>
              <a:buClr>
                <a:schemeClr val="accent3"/>
              </a:buClr>
              <a:buFont typeface="Wingdings 2"/>
              <a:buChar char=""/>
              <a:defRPr/>
            </a:pPr>
            <a:r>
              <a:rPr lang="en-US" sz="2200" dirty="0" smtClean="0">
                <a:solidFill>
                  <a:srgbClr val="009900"/>
                </a:solidFill>
              </a:rPr>
              <a:t>61 </a:t>
            </a:r>
            <a:r>
              <a:rPr lang="en-US" sz="2200" dirty="0">
                <a:solidFill>
                  <a:srgbClr val="009900"/>
                </a:solidFill>
              </a:rPr>
              <a:t>Districts report having ongoing, appropriate </a:t>
            </a:r>
            <a:r>
              <a:rPr lang="en-US" sz="2200" b="1" dirty="0">
                <a:solidFill>
                  <a:srgbClr val="009900"/>
                </a:solidFill>
              </a:rPr>
              <a:t>Professional Development</a:t>
            </a:r>
            <a:r>
              <a:rPr lang="en-US" sz="2200" dirty="0">
                <a:solidFill>
                  <a:srgbClr val="009900"/>
                </a:solidFill>
              </a:rPr>
              <a:t> in Gifted Education </a:t>
            </a:r>
          </a:p>
          <a:p>
            <a:pPr marL="274320" indent="-274320" eaLnBrk="1" fontAlgn="auto" hangingPunct="1">
              <a:lnSpc>
                <a:spcPct val="90000"/>
              </a:lnSpc>
              <a:spcAft>
                <a:spcPts val="0"/>
              </a:spcAft>
              <a:buClr>
                <a:schemeClr val="accent3"/>
              </a:buClr>
              <a:buFont typeface="Wingdings 2"/>
              <a:buChar char=""/>
              <a:defRPr/>
            </a:pPr>
            <a:r>
              <a:rPr lang="en-US" sz="2200" dirty="0" smtClean="0"/>
              <a:t>131 </a:t>
            </a:r>
            <a:r>
              <a:rPr lang="en-US" sz="2200" dirty="0"/>
              <a:t>Districts report meeting requirements of </a:t>
            </a:r>
            <a:r>
              <a:rPr lang="en-US" sz="2200" b="1" dirty="0"/>
              <a:t>Parent Communication</a:t>
            </a:r>
            <a:endParaRPr lang="en-US" sz="2200" dirty="0"/>
          </a:p>
          <a:p>
            <a:pPr marL="274320" indent="-274320" eaLnBrk="1" fontAlgn="auto" hangingPunct="1">
              <a:lnSpc>
                <a:spcPct val="90000"/>
              </a:lnSpc>
              <a:spcAft>
                <a:spcPts val="0"/>
              </a:spcAft>
              <a:buClr>
                <a:schemeClr val="accent3"/>
              </a:buClr>
              <a:buFont typeface="Wingdings 2"/>
              <a:buChar char=""/>
              <a:defRPr/>
            </a:pPr>
            <a:r>
              <a:rPr lang="en-US" sz="2200" dirty="0" smtClean="0"/>
              <a:t>161 </a:t>
            </a:r>
            <a:r>
              <a:rPr lang="en-US" sz="2200" dirty="0"/>
              <a:t>Districts report having </a:t>
            </a:r>
            <a:r>
              <a:rPr lang="en-US" sz="2200" b="1" dirty="0"/>
              <a:t>Policies &amp; Procedures</a:t>
            </a:r>
            <a:r>
              <a:rPr lang="en-US" sz="2200" dirty="0"/>
              <a:t> for GT available for public inspection</a:t>
            </a:r>
            <a:r>
              <a:rPr lang="en-US" sz="2200" b="1" dirty="0"/>
              <a:t> </a:t>
            </a:r>
            <a:endParaRPr lang="en-US" sz="2200" dirty="0"/>
          </a:p>
          <a:p>
            <a:pPr marL="274320" indent="-274320" eaLnBrk="1" fontAlgn="auto" hangingPunct="1">
              <a:lnSpc>
                <a:spcPct val="90000"/>
              </a:lnSpc>
              <a:spcAft>
                <a:spcPts val="0"/>
              </a:spcAft>
              <a:buClr>
                <a:schemeClr val="accent3"/>
              </a:buClr>
              <a:buFont typeface="Wingdings 2"/>
              <a:buChar char=""/>
              <a:defRPr/>
            </a:pPr>
            <a:r>
              <a:rPr lang="en-US" sz="2200" dirty="0" smtClean="0">
                <a:solidFill>
                  <a:srgbClr val="009900"/>
                </a:solidFill>
              </a:rPr>
              <a:t>67 </a:t>
            </a:r>
            <a:r>
              <a:rPr lang="en-US" sz="2200" dirty="0">
                <a:solidFill>
                  <a:srgbClr val="009900"/>
                </a:solidFill>
              </a:rPr>
              <a:t>Districts report meeting requirements relating to </a:t>
            </a:r>
            <a:r>
              <a:rPr lang="en-US" sz="2200" b="1" dirty="0">
                <a:solidFill>
                  <a:srgbClr val="009900"/>
                </a:solidFill>
              </a:rPr>
              <a:t>Curriculum</a:t>
            </a:r>
            <a:endParaRPr lang="en-US" sz="2200" dirty="0">
              <a:solidFill>
                <a:srgbClr val="009900"/>
              </a:solidFill>
            </a:endParaRPr>
          </a:p>
          <a:p>
            <a:pPr marL="274320" indent="-274320" eaLnBrk="1" fontAlgn="auto" hangingPunct="1">
              <a:lnSpc>
                <a:spcPct val="90000"/>
              </a:lnSpc>
              <a:spcAft>
                <a:spcPts val="0"/>
              </a:spcAft>
              <a:buClr>
                <a:schemeClr val="accent3"/>
              </a:buClr>
              <a:buFont typeface="Wingdings 2"/>
              <a:buChar char=""/>
              <a:defRPr/>
            </a:pPr>
            <a:r>
              <a:rPr lang="en-US" sz="2200" dirty="0" smtClean="0"/>
              <a:t>126 </a:t>
            </a:r>
            <a:r>
              <a:rPr lang="en-US" sz="2200" dirty="0"/>
              <a:t>Districts report having a GT Coordinator in collaboration with District and building leadership implementing </a:t>
            </a:r>
            <a:r>
              <a:rPr lang="en-US" sz="2200" b="1" dirty="0"/>
              <a:t>services to students</a:t>
            </a:r>
          </a:p>
          <a:p>
            <a:pPr marL="274320" indent="-274320" eaLnBrk="1" fontAlgn="auto" hangingPunct="1">
              <a:lnSpc>
                <a:spcPct val="90000"/>
              </a:lnSpc>
              <a:spcAft>
                <a:spcPts val="0"/>
              </a:spcAft>
              <a:buClr>
                <a:schemeClr val="accent3"/>
              </a:buClr>
              <a:buFont typeface="Wingdings 2"/>
              <a:buChar char=""/>
              <a:defRPr/>
            </a:pPr>
            <a:r>
              <a:rPr lang="en-US" sz="2200" dirty="0" smtClean="0"/>
              <a:t>116 </a:t>
            </a:r>
            <a:r>
              <a:rPr lang="en-US" sz="2200" dirty="0"/>
              <a:t>Districts report having a GT Coordinator collaborating with district and building leadership to </a:t>
            </a:r>
            <a:r>
              <a:rPr lang="en-US" sz="2200" b="1" dirty="0"/>
              <a:t>Monitor Services to Students</a:t>
            </a:r>
            <a:r>
              <a:rPr lang="en-US" sz="22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50211">
                                            <p:txEl>
                                              <p:pRg st="0" end="0"/>
                                            </p:txEl>
                                          </p:spTgt>
                                        </p:tgtEl>
                                        <p:attrNameLst>
                                          <p:attrName>style.visibility</p:attrName>
                                        </p:attrNameLst>
                                      </p:cBhvr>
                                      <p:to>
                                        <p:strVal val="visible"/>
                                      </p:to>
                                    </p:set>
                                    <p:anim calcmode="lin" valueType="num">
                                      <p:cBhvr>
                                        <p:cTn id="7" dur="1000" fill="hold"/>
                                        <p:tgtEl>
                                          <p:spTgt spid="3502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5021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5021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5021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50211">
                                            <p:txEl>
                                              <p:pRg st="1" end="1"/>
                                            </p:txEl>
                                          </p:spTgt>
                                        </p:tgtEl>
                                        <p:attrNameLst>
                                          <p:attrName>style.visibility</p:attrName>
                                        </p:attrNameLst>
                                      </p:cBhvr>
                                      <p:to>
                                        <p:strVal val="visible"/>
                                      </p:to>
                                    </p:set>
                                    <p:anim calcmode="lin" valueType="num">
                                      <p:cBhvr>
                                        <p:cTn id="15" dur="1000" fill="hold"/>
                                        <p:tgtEl>
                                          <p:spTgt spid="350211">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50211">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5021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5021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50211">
                                            <p:txEl>
                                              <p:pRg st="2" end="2"/>
                                            </p:txEl>
                                          </p:spTgt>
                                        </p:tgtEl>
                                        <p:attrNameLst>
                                          <p:attrName>style.visibility</p:attrName>
                                        </p:attrNameLst>
                                      </p:cBhvr>
                                      <p:to>
                                        <p:strVal val="visible"/>
                                      </p:to>
                                    </p:set>
                                    <p:anim calcmode="lin" valueType="num">
                                      <p:cBhvr>
                                        <p:cTn id="23" dur="1000" fill="hold"/>
                                        <p:tgtEl>
                                          <p:spTgt spid="350211">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50211">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5021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5021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50211">
                                            <p:txEl>
                                              <p:pRg st="3" end="3"/>
                                            </p:txEl>
                                          </p:spTgt>
                                        </p:tgtEl>
                                        <p:attrNameLst>
                                          <p:attrName>style.visibility</p:attrName>
                                        </p:attrNameLst>
                                      </p:cBhvr>
                                      <p:to>
                                        <p:strVal val="visible"/>
                                      </p:to>
                                    </p:set>
                                    <p:anim calcmode="lin" valueType="num">
                                      <p:cBhvr>
                                        <p:cTn id="31" dur="1000" fill="hold"/>
                                        <p:tgtEl>
                                          <p:spTgt spid="350211">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50211">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5021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35021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350211">
                                            <p:txEl>
                                              <p:pRg st="4" end="4"/>
                                            </p:txEl>
                                          </p:spTgt>
                                        </p:tgtEl>
                                        <p:attrNameLst>
                                          <p:attrName>style.visibility</p:attrName>
                                        </p:attrNameLst>
                                      </p:cBhvr>
                                      <p:to>
                                        <p:strVal val="visible"/>
                                      </p:to>
                                    </p:set>
                                    <p:anim calcmode="lin" valueType="num">
                                      <p:cBhvr>
                                        <p:cTn id="39" dur="1000" fill="hold"/>
                                        <p:tgtEl>
                                          <p:spTgt spid="350211">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50211">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50211">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350211">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p:stCondLst>
                        <p:cond delay="indefinite"/>
                      </p:stCondLst>
                      <p:childTnLst>
                        <p:par>
                          <p:cTn id="44" fill="hold">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350211">
                                            <p:txEl>
                                              <p:pRg st="5" end="5"/>
                                            </p:txEl>
                                          </p:spTgt>
                                        </p:tgtEl>
                                        <p:attrNameLst>
                                          <p:attrName>style.visibility</p:attrName>
                                        </p:attrNameLst>
                                      </p:cBhvr>
                                      <p:to>
                                        <p:strVal val="visible"/>
                                      </p:to>
                                    </p:set>
                                    <p:anim calcmode="lin" valueType="num">
                                      <p:cBhvr>
                                        <p:cTn id="47" dur="1000" fill="hold"/>
                                        <p:tgtEl>
                                          <p:spTgt spid="350211">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50211">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50211">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350211">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p:stCondLst>
                        <p:cond delay="indefinite"/>
                      </p:stCondLst>
                      <p:childTnLst>
                        <p:par>
                          <p:cTn id="52" fill="hold">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350211">
                                            <p:txEl>
                                              <p:pRg st="6" end="6"/>
                                            </p:txEl>
                                          </p:spTgt>
                                        </p:tgtEl>
                                        <p:attrNameLst>
                                          <p:attrName>style.visibility</p:attrName>
                                        </p:attrNameLst>
                                      </p:cBhvr>
                                      <p:to>
                                        <p:strVal val="visible"/>
                                      </p:to>
                                    </p:set>
                                    <p:anim calcmode="lin" valueType="num">
                                      <p:cBhvr>
                                        <p:cTn id="55" dur="1000" fill="hold"/>
                                        <p:tgtEl>
                                          <p:spTgt spid="350211">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50211">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50211">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350211">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1"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1676400" y="533400"/>
            <a:ext cx="7010400" cy="990600"/>
          </a:xfrm>
        </p:spPr>
        <p:txBody>
          <a:bodyPr/>
          <a:lstStyle/>
          <a:p>
            <a:pPr eaLnBrk="1" hangingPunct="1"/>
            <a:r>
              <a:rPr lang="en-US" sz="4000" smtClean="0">
                <a:latin typeface="Verdana" pitchFamily="34" charset="0"/>
              </a:rPr>
              <a:t>Identification Practices</a:t>
            </a:r>
          </a:p>
        </p:txBody>
      </p:sp>
      <p:sp>
        <p:nvSpPr>
          <p:cNvPr id="248835" name="Text Box 3"/>
          <p:cNvSpPr txBox="1">
            <a:spLocks noChangeArrowheads="1"/>
          </p:cNvSpPr>
          <p:nvPr/>
        </p:nvSpPr>
        <p:spPr bwMode="auto">
          <a:xfrm>
            <a:off x="3124200" y="1752600"/>
            <a:ext cx="2971800" cy="457200"/>
          </a:xfrm>
          <a:prstGeom prst="rect">
            <a:avLst/>
          </a:prstGeom>
          <a:noFill/>
          <a:ln w="9525">
            <a:noFill/>
            <a:miter lim="800000"/>
            <a:headEnd/>
            <a:tailEnd/>
          </a:ln>
        </p:spPr>
        <p:txBody>
          <a:bodyPr>
            <a:spAutoFit/>
          </a:bodyPr>
          <a:lstStyle/>
          <a:p>
            <a:pPr algn="ctr">
              <a:spcBef>
                <a:spcPct val="50000"/>
              </a:spcBef>
            </a:pPr>
            <a:endParaRPr lang="en-US"/>
          </a:p>
        </p:txBody>
      </p:sp>
      <p:sp>
        <p:nvSpPr>
          <p:cNvPr id="248836" name="Text Box 4"/>
          <p:cNvSpPr txBox="1">
            <a:spLocks noChangeArrowheads="1"/>
          </p:cNvSpPr>
          <p:nvPr/>
        </p:nvSpPr>
        <p:spPr bwMode="auto">
          <a:xfrm>
            <a:off x="3048000" y="1676400"/>
            <a:ext cx="2971800" cy="457200"/>
          </a:xfrm>
          <a:prstGeom prst="rect">
            <a:avLst/>
          </a:prstGeom>
          <a:noFill/>
          <a:ln w="9525">
            <a:noFill/>
            <a:miter lim="800000"/>
            <a:headEnd/>
            <a:tailEnd/>
          </a:ln>
        </p:spPr>
        <p:txBody>
          <a:bodyPr>
            <a:spAutoFit/>
          </a:bodyPr>
          <a:lstStyle/>
          <a:p>
            <a:pPr algn="ctr">
              <a:spcBef>
                <a:spcPct val="50000"/>
              </a:spcBef>
            </a:pPr>
            <a:endParaRPr lang="en-US"/>
          </a:p>
        </p:txBody>
      </p:sp>
      <p:sp>
        <p:nvSpPr>
          <p:cNvPr id="248837" name="Text Box 5"/>
          <p:cNvSpPr txBox="1">
            <a:spLocks noChangeArrowheads="1"/>
          </p:cNvSpPr>
          <p:nvPr/>
        </p:nvSpPr>
        <p:spPr bwMode="auto">
          <a:xfrm>
            <a:off x="4098925" y="1716088"/>
            <a:ext cx="1920875" cy="457200"/>
          </a:xfrm>
          <a:prstGeom prst="rect">
            <a:avLst/>
          </a:prstGeom>
          <a:noFill/>
          <a:ln w="9525">
            <a:noFill/>
            <a:miter lim="800000"/>
            <a:headEnd/>
            <a:tailEnd/>
          </a:ln>
        </p:spPr>
        <p:txBody>
          <a:bodyPr>
            <a:spAutoFit/>
          </a:bodyPr>
          <a:lstStyle/>
          <a:p>
            <a:endParaRPr lang="en-US">
              <a:latin typeface="HELVETICA" pitchFamily="34" charset="0"/>
            </a:endParaRPr>
          </a:p>
        </p:txBody>
      </p:sp>
      <p:sp>
        <p:nvSpPr>
          <p:cNvPr id="248838" name="Text Box 6"/>
          <p:cNvSpPr txBox="1">
            <a:spLocks noChangeArrowheads="1"/>
          </p:cNvSpPr>
          <p:nvPr/>
        </p:nvSpPr>
        <p:spPr bwMode="auto">
          <a:xfrm>
            <a:off x="1371600" y="1981200"/>
            <a:ext cx="7086600" cy="457200"/>
          </a:xfrm>
          <a:prstGeom prst="rect">
            <a:avLst/>
          </a:prstGeom>
          <a:noFill/>
          <a:ln w="9525">
            <a:noFill/>
            <a:miter lim="800000"/>
            <a:headEnd/>
            <a:tailEnd/>
          </a:ln>
        </p:spPr>
        <p:txBody>
          <a:bodyPr>
            <a:spAutoFit/>
          </a:bodyPr>
          <a:lstStyle/>
          <a:p>
            <a:pPr>
              <a:spcBef>
                <a:spcPct val="50000"/>
              </a:spcBef>
            </a:pPr>
            <a:endParaRPr lang="en-US">
              <a:latin typeface="HELVETICA" pitchFamily="34" charset="0"/>
            </a:endParaRPr>
          </a:p>
        </p:txBody>
      </p:sp>
      <p:sp>
        <p:nvSpPr>
          <p:cNvPr id="248839" name="Text Box 7"/>
          <p:cNvSpPr txBox="1">
            <a:spLocks noChangeArrowheads="1"/>
          </p:cNvSpPr>
          <p:nvPr/>
        </p:nvSpPr>
        <p:spPr bwMode="auto">
          <a:xfrm>
            <a:off x="609600" y="1836738"/>
            <a:ext cx="8534400" cy="5021262"/>
          </a:xfrm>
          <a:prstGeom prst="rect">
            <a:avLst/>
          </a:prstGeom>
          <a:noFill/>
          <a:ln w="9525">
            <a:noFill/>
            <a:miter lim="800000"/>
            <a:headEnd/>
            <a:tailEnd/>
          </a:ln>
        </p:spPr>
        <p:txBody>
          <a:bodyPr>
            <a:spAutoFit/>
          </a:bodyPr>
          <a:lstStyle/>
          <a:p>
            <a:pPr>
              <a:spcBef>
                <a:spcPct val="50000"/>
              </a:spcBef>
            </a:pPr>
            <a:r>
              <a:rPr lang="en-US" b="1" dirty="0">
                <a:latin typeface="HELVETICA" pitchFamily="34" charset="0"/>
              </a:rPr>
              <a:t>Do you have approximately 15-18% across all five areas?</a:t>
            </a:r>
          </a:p>
          <a:p>
            <a:pPr>
              <a:spcBef>
                <a:spcPct val="50000"/>
              </a:spcBef>
            </a:pPr>
            <a:r>
              <a:rPr lang="en-US" b="1" dirty="0">
                <a:latin typeface="HELVETICA" pitchFamily="34" charset="0"/>
              </a:rPr>
              <a:t>Do you have nearly 25% in the primary talent pool?</a:t>
            </a:r>
          </a:p>
          <a:p>
            <a:pPr>
              <a:spcBef>
                <a:spcPct val="50000"/>
              </a:spcBef>
            </a:pPr>
            <a:r>
              <a:rPr lang="en-US" b="1" dirty="0">
                <a:latin typeface="HELVETICA" pitchFamily="34" charset="0"/>
              </a:rPr>
              <a:t>Have you planned a student-centered and equitable formal identification process for each of the five areas?</a:t>
            </a:r>
          </a:p>
          <a:p>
            <a:pPr>
              <a:spcBef>
                <a:spcPct val="50000"/>
              </a:spcBef>
            </a:pPr>
            <a:r>
              <a:rPr lang="en-US" b="1" dirty="0">
                <a:latin typeface="HELVETICA" pitchFamily="34" charset="0"/>
              </a:rPr>
              <a:t>Have you taken into consideration special populations? (disadvantaged, disabilities, cultural diversity, underachievers)</a:t>
            </a:r>
          </a:p>
          <a:p>
            <a:pPr>
              <a:spcBef>
                <a:spcPct val="50000"/>
              </a:spcBef>
            </a:pPr>
            <a:r>
              <a:rPr lang="en-US" b="1" dirty="0">
                <a:latin typeface="HELVETICA" pitchFamily="34" charset="0"/>
              </a:rPr>
              <a:t>Are you implementing the informal selection and formal identification process each school year for all students?</a:t>
            </a:r>
          </a:p>
          <a:p>
            <a:pPr>
              <a:spcBef>
                <a:spcPct val="50000"/>
              </a:spcBef>
            </a:pPr>
            <a:r>
              <a:rPr lang="en-US" b="1" dirty="0">
                <a:latin typeface="HELVETICA" pitchFamily="34" charset="0"/>
              </a:rPr>
              <a:t>Are you screening students as they are entering Kindergarten?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8839">
                                            <p:txEl>
                                              <p:pRg st="0" end="0"/>
                                            </p:txEl>
                                          </p:spTgt>
                                        </p:tgtEl>
                                        <p:attrNameLst>
                                          <p:attrName>style.visibility</p:attrName>
                                        </p:attrNameLst>
                                      </p:cBhvr>
                                      <p:to>
                                        <p:strVal val="visible"/>
                                      </p:to>
                                    </p:set>
                                    <p:anim calcmode="lin" valueType="num">
                                      <p:cBhvr additive="base">
                                        <p:cTn id="7" dur="500" fill="hold"/>
                                        <p:tgtEl>
                                          <p:spTgt spid="2488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88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8839">
                                            <p:txEl>
                                              <p:pRg st="1" end="1"/>
                                            </p:txEl>
                                          </p:spTgt>
                                        </p:tgtEl>
                                        <p:attrNameLst>
                                          <p:attrName>style.visibility</p:attrName>
                                        </p:attrNameLst>
                                      </p:cBhvr>
                                      <p:to>
                                        <p:strVal val="visible"/>
                                      </p:to>
                                    </p:set>
                                    <p:anim calcmode="lin" valueType="num">
                                      <p:cBhvr additive="base">
                                        <p:cTn id="13" dur="500" fill="hold"/>
                                        <p:tgtEl>
                                          <p:spTgt spid="2488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88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8839">
                                            <p:txEl>
                                              <p:pRg st="2" end="2"/>
                                            </p:txEl>
                                          </p:spTgt>
                                        </p:tgtEl>
                                        <p:attrNameLst>
                                          <p:attrName>style.visibility</p:attrName>
                                        </p:attrNameLst>
                                      </p:cBhvr>
                                      <p:to>
                                        <p:strVal val="visible"/>
                                      </p:to>
                                    </p:set>
                                    <p:anim calcmode="lin" valueType="num">
                                      <p:cBhvr additive="base">
                                        <p:cTn id="19" dur="500" fill="hold"/>
                                        <p:tgtEl>
                                          <p:spTgt spid="2488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88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8839">
                                            <p:txEl>
                                              <p:pRg st="3" end="3"/>
                                            </p:txEl>
                                          </p:spTgt>
                                        </p:tgtEl>
                                        <p:attrNameLst>
                                          <p:attrName>style.visibility</p:attrName>
                                        </p:attrNameLst>
                                      </p:cBhvr>
                                      <p:to>
                                        <p:strVal val="visible"/>
                                      </p:to>
                                    </p:set>
                                    <p:anim calcmode="lin" valueType="num">
                                      <p:cBhvr additive="base">
                                        <p:cTn id="25" dur="500" fill="hold"/>
                                        <p:tgtEl>
                                          <p:spTgt spid="2488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88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8839">
                                            <p:txEl>
                                              <p:pRg st="4" end="4"/>
                                            </p:txEl>
                                          </p:spTgt>
                                        </p:tgtEl>
                                        <p:attrNameLst>
                                          <p:attrName>style.visibility</p:attrName>
                                        </p:attrNameLst>
                                      </p:cBhvr>
                                      <p:to>
                                        <p:strVal val="visible"/>
                                      </p:to>
                                    </p:set>
                                    <p:anim calcmode="lin" valueType="num">
                                      <p:cBhvr additive="base">
                                        <p:cTn id="31" dur="500" fill="hold"/>
                                        <p:tgtEl>
                                          <p:spTgt spid="2488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488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8839">
                                            <p:txEl>
                                              <p:pRg st="5" end="5"/>
                                            </p:txEl>
                                          </p:spTgt>
                                        </p:tgtEl>
                                        <p:attrNameLst>
                                          <p:attrName>style.visibility</p:attrName>
                                        </p:attrNameLst>
                                      </p:cBhvr>
                                      <p:to>
                                        <p:strVal val="visible"/>
                                      </p:to>
                                    </p:set>
                                    <p:anim calcmode="lin" valueType="num">
                                      <p:cBhvr additive="base">
                                        <p:cTn id="37" dur="500" fill="hold"/>
                                        <p:tgtEl>
                                          <p:spTgt spid="2488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488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9"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a:xfrm>
            <a:off x="1524000" y="533400"/>
            <a:ext cx="7162800" cy="711200"/>
          </a:xfrm>
        </p:spPr>
        <p:txBody>
          <a:bodyPr>
            <a:normAutofit fontScale="90000"/>
          </a:bodyPr>
          <a:lstStyle/>
          <a:p>
            <a:pPr eaLnBrk="1" fontAlgn="auto" hangingPunct="1">
              <a:spcAft>
                <a:spcPts val="0"/>
              </a:spcAft>
              <a:defRPr/>
            </a:pPr>
            <a:r>
              <a:rPr lang="en-US" sz="3500" b="1">
                <a:latin typeface="Verdana" pitchFamily="34" charset="0"/>
              </a:rPr>
              <a:t>Why disaggregate data?</a:t>
            </a:r>
            <a:r>
              <a:rPr lang="en-US">
                <a:latin typeface="Verdana" pitchFamily="34" charset="0"/>
              </a:rPr>
              <a:t> </a:t>
            </a:r>
          </a:p>
        </p:txBody>
      </p:sp>
      <p:sp>
        <p:nvSpPr>
          <p:cNvPr id="328707" name="Rectangle 3"/>
          <p:cNvSpPr>
            <a:spLocks noGrp="1" noChangeArrowheads="1"/>
          </p:cNvSpPr>
          <p:nvPr>
            <p:ph idx="1"/>
          </p:nvPr>
        </p:nvSpPr>
        <p:spPr>
          <a:xfrm>
            <a:off x="1143000" y="1828800"/>
            <a:ext cx="7772400" cy="4648200"/>
          </a:xfrm>
        </p:spPr>
        <p:txBody>
          <a:bodyPr/>
          <a:lstStyle/>
          <a:p>
            <a:pPr eaLnBrk="1" hangingPunct="1"/>
            <a:r>
              <a:rPr lang="en-US" smtClean="0">
                <a:latin typeface="Verdana" pitchFamily="34" charset="0"/>
              </a:rPr>
              <a:t>Equitable identification</a:t>
            </a:r>
          </a:p>
          <a:p>
            <a:pPr eaLnBrk="1" hangingPunct="1"/>
            <a:r>
              <a:rPr lang="en-US" smtClean="0">
                <a:latin typeface="Verdana" pitchFamily="34" charset="0"/>
              </a:rPr>
              <a:t>Fact finding using data</a:t>
            </a:r>
          </a:p>
          <a:p>
            <a:pPr eaLnBrk="1" hangingPunct="1"/>
            <a:r>
              <a:rPr lang="en-US" smtClean="0">
                <a:latin typeface="Verdana" pitchFamily="34" charset="0"/>
              </a:rPr>
              <a:t>Useful for discussion and questions with leadership and teachers</a:t>
            </a:r>
          </a:p>
          <a:p>
            <a:pPr eaLnBrk="1" hangingPunct="1"/>
            <a:r>
              <a:rPr lang="en-US" smtClean="0">
                <a:latin typeface="Verdana" pitchFamily="34" charset="0"/>
              </a:rPr>
              <a:t>Improve your gifted and talented program and services</a:t>
            </a:r>
          </a:p>
          <a:p>
            <a:pPr eaLnBrk="1" hangingPunct="1"/>
            <a:r>
              <a:rPr lang="en-US" smtClean="0">
                <a:latin typeface="Verdana" pitchFamily="34" charset="0"/>
              </a:rPr>
              <a:t>Plan better instruction to meet the needs of students</a:t>
            </a:r>
          </a:p>
        </p:txBody>
      </p:sp>
    </p:spTree>
  </p:cSld>
  <p:clrMapOvr>
    <a:masterClrMapping/>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8707">
                                            <p:txEl>
                                              <p:pRg st="0" end="0"/>
                                            </p:txEl>
                                          </p:spTgt>
                                        </p:tgtEl>
                                        <p:attrNameLst>
                                          <p:attrName>style.visibility</p:attrName>
                                        </p:attrNameLst>
                                      </p:cBhvr>
                                      <p:to>
                                        <p:strVal val="visible"/>
                                      </p:to>
                                    </p:set>
                                    <p:anim calcmode="lin" valueType="num">
                                      <p:cBhvr additive="base">
                                        <p:cTn id="7" dur="500" fill="hold"/>
                                        <p:tgtEl>
                                          <p:spTgt spid="328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870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8707">
                                            <p:txEl>
                                              <p:pRg st="1" end="1"/>
                                            </p:txEl>
                                          </p:spTgt>
                                        </p:tgtEl>
                                        <p:attrNameLst>
                                          <p:attrName>style.visibility</p:attrName>
                                        </p:attrNameLst>
                                      </p:cBhvr>
                                      <p:to>
                                        <p:strVal val="visible"/>
                                      </p:to>
                                    </p:set>
                                    <p:anim calcmode="lin" valueType="num">
                                      <p:cBhvr additive="base">
                                        <p:cTn id="13" dur="500" fill="hold"/>
                                        <p:tgtEl>
                                          <p:spTgt spid="3287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870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8707">
                                            <p:txEl>
                                              <p:pRg st="2" end="2"/>
                                            </p:txEl>
                                          </p:spTgt>
                                        </p:tgtEl>
                                        <p:attrNameLst>
                                          <p:attrName>style.visibility</p:attrName>
                                        </p:attrNameLst>
                                      </p:cBhvr>
                                      <p:to>
                                        <p:strVal val="visible"/>
                                      </p:to>
                                    </p:set>
                                    <p:anim calcmode="lin" valueType="num">
                                      <p:cBhvr additive="base">
                                        <p:cTn id="19" dur="500" fill="hold"/>
                                        <p:tgtEl>
                                          <p:spTgt spid="3287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870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8707">
                                            <p:txEl>
                                              <p:pRg st="3" end="3"/>
                                            </p:txEl>
                                          </p:spTgt>
                                        </p:tgtEl>
                                        <p:attrNameLst>
                                          <p:attrName>style.visibility</p:attrName>
                                        </p:attrNameLst>
                                      </p:cBhvr>
                                      <p:to>
                                        <p:strVal val="visible"/>
                                      </p:to>
                                    </p:set>
                                    <p:anim calcmode="lin" valueType="num">
                                      <p:cBhvr additive="base">
                                        <p:cTn id="25" dur="500" fill="hold"/>
                                        <p:tgtEl>
                                          <p:spTgt spid="3287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870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8707">
                                            <p:txEl>
                                              <p:pRg st="4" end="4"/>
                                            </p:txEl>
                                          </p:spTgt>
                                        </p:tgtEl>
                                        <p:attrNameLst>
                                          <p:attrName>style.visibility</p:attrName>
                                        </p:attrNameLst>
                                      </p:cBhvr>
                                      <p:to>
                                        <p:strVal val="visible"/>
                                      </p:to>
                                    </p:set>
                                    <p:anim calcmode="lin" valueType="num">
                                      <p:cBhvr additive="base">
                                        <p:cTn id="31" dur="500" fill="hold"/>
                                        <p:tgtEl>
                                          <p:spTgt spid="3287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870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1600200" y="609600"/>
            <a:ext cx="4876800" cy="457200"/>
          </a:xfrm>
        </p:spPr>
        <p:txBody>
          <a:bodyPr>
            <a:normAutofit fontScale="90000"/>
          </a:bodyPr>
          <a:lstStyle/>
          <a:p>
            <a:pPr eaLnBrk="1" fontAlgn="auto" hangingPunct="1">
              <a:spcAft>
                <a:spcPts val="0"/>
              </a:spcAft>
              <a:defRPr/>
            </a:pPr>
            <a:r>
              <a:rPr lang="en-US" sz="4000" b="1"/>
              <a:t>Secondary Updates</a:t>
            </a:r>
          </a:p>
        </p:txBody>
      </p:sp>
      <p:sp>
        <p:nvSpPr>
          <p:cNvPr id="107523" name="Rectangle 3"/>
          <p:cNvSpPr>
            <a:spLocks noGrp="1" noChangeArrowheads="1"/>
          </p:cNvSpPr>
          <p:nvPr>
            <p:ph idx="1"/>
          </p:nvPr>
        </p:nvSpPr>
        <p:spPr>
          <a:xfrm>
            <a:off x="990600" y="4800600"/>
            <a:ext cx="7467600" cy="1371600"/>
          </a:xfrm>
        </p:spPr>
        <p:txBody>
          <a:bodyPr/>
          <a:lstStyle/>
          <a:p>
            <a:pPr marL="609600" indent="-609600" eaLnBrk="1" hangingPunct="1">
              <a:buFont typeface="Wingdings" pitchFamily="2" charset="2"/>
              <a:buNone/>
            </a:pPr>
            <a:endParaRPr lang="en-US" sz="3600" b="1" smtClean="0">
              <a:solidFill>
                <a:srgbClr val="333333"/>
              </a:solidFill>
              <a:latin typeface="Verdana" pitchFamily="34" charset="0"/>
              <a:cs typeface="Arial" pitchFamily="34" charset="0"/>
            </a:endParaRPr>
          </a:p>
          <a:p>
            <a:pPr marL="609600" indent="-609600" eaLnBrk="1" hangingPunct="1">
              <a:buFont typeface="Wingdings" pitchFamily="2" charset="2"/>
              <a:buNone/>
            </a:pPr>
            <a:r>
              <a:rPr lang="en-US" b="1" smtClean="0">
                <a:solidFill>
                  <a:srgbClr val="333333"/>
                </a:solidFill>
                <a:latin typeface="Verdana" pitchFamily="34" charset="0"/>
                <a:cs typeface="Arial" pitchFamily="34" charset="0"/>
              </a:rPr>
              <a:t>	</a:t>
            </a:r>
          </a:p>
        </p:txBody>
      </p:sp>
      <p:pic>
        <p:nvPicPr>
          <p:cNvPr id="107525" name="Picture 5" descr="C:\Documents and Settings\Administrator\My Documents\GIFS+JPG\Educational PICS\math.jpg"/>
          <p:cNvPicPr>
            <a:picLocks noChangeAspect="1" noChangeArrowheads="1"/>
          </p:cNvPicPr>
          <p:nvPr/>
        </p:nvPicPr>
        <p:blipFill>
          <a:blip r:embed="rId3"/>
          <a:srcRect/>
          <a:stretch>
            <a:fillRect/>
          </a:stretch>
        </p:blipFill>
        <p:spPr bwMode="auto">
          <a:xfrm>
            <a:off x="6705600" y="228600"/>
            <a:ext cx="1600200" cy="1371600"/>
          </a:xfrm>
          <a:prstGeom prst="rect">
            <a:avLst/>
          </a:prstGeom>
          <a:noFill/>
          <a:ln w="9525">
            <a:noFill/>
            <a:miter lim="800000"/>
            <a:headEnd/>
            <a:tailEnd/>
          </a:ln>
        </p:spPr>
      </p:pic>
      <p:sp>
        <p:nvSpPr>
          <p:cNvPr id="107526" name="Text Box 6"/>
          <p:cNvSpPr txBox="1">
            <a:spLocks noChangeArrowheads="1"/>
          </p:cNvSpPr>
          <p:nvPr/>
        </p:nvSpPr>
        <p:spPr bwMode="auto">
          <a:xfrm>
            <a:off x="1524000" y="1981200"/>
            <a:ext cx="7391400" cy="4746625"/>
          </a:xfrm>
          <a:prstGeom prst="rect">
            <a:avLst/>
          </a:prstGeom>
          <a:noFill/>
          <a:ln w="12700">
            <a:noFill/>
            <a:miter lim="800000"/>
            <a:headEnd type="none" w="sm" len="sm"/>
            <a:tailEnd type="none" w="sm" len="sm"/>
          </a:ln>
        </p:spPr>
        <p:txBody>
          <a:bodyPr>
            <a:spAutoFit/>
          </a:bodyPr>
          <a:lstStyle/>
          <a:p>
            <a:pPr marL="457200" indent="-457200">
              <a:spcBef>
                <a:spcPct val="20000"/>
              </a:spcBef>
              <a:buClr>
                <a:schemeClr val="tx2"/>
              </a:buClr>
              <a:buSzPct val="95000"/>
              <a:buFont typeface="Wingdings" pitchFamily="2" charset="2"/>
              <a:buChar char="¬"/>
            </a:pPr>
            <a:r>
              <a:rPr lang="en-US" b="1">
                <a:solidFill>
                  <a:srgbClr val="333333"/>
                </a:solidFill>
                <a:latin typeface="Verdana" pitchFamily="34" charset="0"/>
                <a:cs typeface="Arial" pitchFamily="34" charset="0"/>
              </a:rPr>
              <a:t>New KDE Advanced Placement  Contact, Amy Patterson</a:t>
            </a:r>
          </a:p>
          <a:p>
            <a:pPr marL="457200" indent="-457200">
              <a:spcBef>
                <a:spcPct val="20000"/>
              </a:spcBef>
              <a:buClr>
                <a:schemeClr val="tx2"/>
              </a:buClr>
              <a:buSzPct val="95000"/>
              <a:buFont typeface="Wingdings" pitchFamily="2" charset="2"/>
              <a:buNone/>
            </a:pPr>
            <a:r>
              <a:rPr lang="en-US" b="1">
                <a:solidFill>
                  <a:srgbClr val="333333"/>
                </a:solidFill>
                <a:latin typeface="Verdana" pitchFamily="34" charset="0"/>
                <a:cs typeface="Arial" pitchFamily="34" charset="0"/>
                <a:hlinkClick r:id="rId4"/>
              </a:rPr>
              <a:t>Amy.Patterson@education.ky.gov</a:t>
            </a:r>
            <a:r>
              <a:rPr lang="en-US" b="1">
                <a:solidFill>
                  <a:srgbClr val="333333"/>
                </a:solidFill>
                <a:latin typeface="Verdana" pitchFamily="34" charset="0"/>
                <a:cs typeface="Arial" pitchFamily="34" charset="0"/>
              </a:rPr>
              <a:t>  </a:t>
            </a:r>
          </a:p>
          <a:p>
            <a:pPr marL="457200" indent="-457200">
              <a:spcBef>
                <a:spcPct val="20000"/>
              </a:spcBef>
              <a:buClr>
                <a:schemeClr val="tx2"/>
              </a:buClr>
              <a:buSzPct val="95000"/>
              <a:buFont typeface="Wingdings" pitchFamily="2" charset="2"/>
              <a:buNone/>
            </a:pPr>
            <a:r>
              <a:rPr lang="en-US" b="1">
                <a:latin typeface="Verdana" pitchFamily="34" charset="0"/>
                <a:hlinkClick r:id="rId5"/>
              </a:rPr>
              <a:t>www.apcentral.collegeboard.com</a:t>
            </a:r>
            <a:endParaRPr lang="en-US" b="1">
              <a:latin typeface="Verdana" pitchFamily="34" charset="0"/>
            </a:endParaRPr>
          </a:p>
          <a:p>
            <a:pPr marL="457200" indent="-457200">
              <a:spcBef>
                <a:spcPct val="20000"/>
              </a:spcBef>
              <a:buClr>
                <a:schemeClr val="tx2"/>
              </a:buClr>
              <a:buSzPct val="95000"/>
              <a:buFont typeface="Wingdings" pitchFamily="2" charset="2"/>
              <a:buChar char="¬"/>
            </a:pPr>
            <a:endParaRPr lang="en-US" b="1">
              <a:latin typeface="Verdana" pitchFamily="34" charset="0"/>
            </a:endParaRPr>
          </a:p>
          <a:p>
            <a:pPr marL="457200" indent="-457200">
              <a:spcBef>
                <a:spcPct val="20000"/>
              </a:spcBef>
              <a:buClr>
                <a:schemeClr val="tx2"/>
              </a:buClr>
              <a:buSzPct val="95000"/>
              <a:buFont typeface="Wingdings" pitchFamily="2" charset="2"/>
              <a:buChar char="¬"/>
            </a:pPr>
            <a:r>
              <a:rPr lang="en-US" b="1">
                <a:latin typeface="Verdana" pitchFamily="34" charset="0"/>
              </a:rPr>
              <a:t>Kentucky Virtual High School (KVHS)</a:t>
            </a:r>
          </a:p>
          <a:p>
            <a:pPr marL="457200" indent="-457200">
              <a:spcBef>
                <a:spcPct val="20000"/>
              </a:spcBef>
              <a:buClr>
                <a:schemeClr val="tx2"/>
              </a:buClr>
              <a:buSzPct val="95000"/>
              <a:buFont typeface="Wingdings" pitchFamily="2" charset="2"/>
              <a:buNone/>
            </a:pPr>
            <a:r>
              <a:rPr lang="en-US" b="1">
                <a:latin typeface="Verdana" pitchFamily="34" charset="0"/>
              </a:rPr>
              <a:t>    </a:t>
            </a:r>
            <a:r>
              <a:rPr lang="en-US" b="1">
                <a:latin typeface="Verdana" pitchFamily="34" charset="0"/>
                <a:hlinkClick r:id="rId6"/>
              </a:rPr>
              <a:t>www.kyvs.org</a:t>
            </a:r>
            <a:r>
              <a:rPr lang="en-US" b="1">
                <a:latin typeface="Verdana" pitchFamily="34" charset="0"/>
              </a:rPr>
              <a:t> </a:t>
            </a:r>
          </a:p>
          <a:p>
            <a:pPr marL="457200" indent="-457200">
              <a:spcBef>
                <a:spcPct val="20000"/>
              </a:spcBef>
              <a:buClr>
                <a:schemeClr val="tx2"/>
              </a:buClr>
              <a:buSzPct val="95000"/>
              <a:buFont typeface="Wingdings" pitchFamily="2" charset="2"/>
              <a:buAutoNum type="arabicPeriod"/>
            </a:pPr>
            <a:r>
              <a:rPr lang="en-US" b="1">
                <a:latin typeface="Verdana" pitchFamily="34" charset="0"/>
              </a:rPr>
              <a:t>Course Catalog with many challenging classes available.</a:t>
            </a:r>
          </a:p>
          <a:p>
            <a:pPr marL="457200" indent="-457200">
              <a:spcBef>
                <a:spcPct val="20000"/>
              </a:spcBef>
              <a:buClr>
                <a:schemeClr val="tx2"/>
              </a:buClr>
              <a:buSzPct val="95000"/>
              <a:buFont typeface="Wingdings" pitchFamily="2" charset="2"/>
              <a:buAutoNum type="arabicPeriod"/>
            </a:pPr>
            <a:r>
              <a:rPr lang="en-US" b="1">
                <a:latin typeface="Verdana" pitchFamily="34" charset="0"/>
              </a:rPr>
              <a:t>Blended Learning Courses</a:t>
            </a:r>
          </a:p>
          <a:p>
            <a:pPr marL="457200" indent="-457200">
              <a:spcBef>
                <a:spcPct val="20000"/>
              </a:spcBef>
              <a:buClr>
                <a:schemeClr val="tx2"/>
              </a:buClr>
              <a:buSzPct val="95000"/>
              <a:buFont typeface="Wingdings" pitchFamily="2" charset="2"/>
              <a:buAutoNum type="arabicPeriod"/>
            </a:pPr>
            <a:r>
              <a:rPr lang="en-US" b="1">
                <a:latin typeface="Verdana" pitchFamily="34" charset="0"/>
              </a:rPr>
              <a:t>Block Classes</a:t>
            </a:r>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1524000" y="304800"/>
            <a:ext cx="7315200" cy="1447800"/>
          </a:xfrm>
        </p:spPr>
        <p:txBody>
          <a:bodyPr/>
          <a:lstStyle/>
          <a:p>
            <a:pPr eaLnBrk="1" hangingPunct="1"/>
            <a:r>
              <a:rPr lang="en-US" sz="2000" b="1" smtClean="0">
                <a:latin typeface="Verdana" pitchFamily="34" charset="0"/>
              </a:rPr>
              <a:t> </a:t>
            </a:r>
            <a:r>
              <a:rPr lang="en-US" sz="4000" b="1" smtClean="0">
                <a:latin typeface="Verdana" pitchFamily="34" charset="0"/>
              </a:rPr>
              <a:t>Activity # 2</a:t>
            </a:r>
            <a:endParaRPr lang="en-US" sz="2000" b="1" smtClean="0">
              <a:latin typeface="Verdana" pitchFamily="34" charset="0"/>
            </a:endParaRPr>
          </a:p>
        </p:txBody>
      </p:sp>
      <p:sp>
        <p:nvSpPr>
          <p:cNvPr id="238595" name="Rectangle 3"/>
          <p:cNvSpPr>
            <a:spLocks noGrp="1" noChangeArrowheads="1"/>
          </p:cNvSpPr>
          <p:nvPr>
            <p:ph idx="1"/>
          </p:nvPr>
        </p:nvSpPr>
        <p:spPr>
          <a:xfrm>
            <a:off x="1143000" y="1981200"/>
            <a:ext cx="5791200" cy="4572000"/>
          </a:xfrm>
        </p:spPr>
        <p:txBody>
          <a:bodyPr/>
          <a:lstStyle/>
          <a:p>
            <a:pPr eaLnBrk="1" hangingPunct="1">
              <a:lnSpc>
                <a:spcPct val="90000"/>
              </a:lnSpc>
              <a:buFont typeface="Wingdings 2" pitchFamily="18" charset="2"/>
              <a:buNone/>
            </a:pPr>
            <a:r>
              <a:rPr lang="en-US" sz="3600" dirty="0" smtClean="0">
                <a:latin typeface="Verdana" pitchFamily="34" charset="0"/>
              </a:rPr>
              <a:t>	</a:t>
            </a:r>
            <a:r>
              <a:rPr lang="en-US" sz="2800" dirty="0" smtClean="0">
                <a:latin typeface="Verdana" pitchFamily="34" charset="0"/>
              </a:rPr>
              <a:t>What will you do to follow up with the information you have received or learned today?</a:t>
            </a:r>
          </a:p>
          <a:p>
            <a:pPr eaLnBrk="1" hangingPunct="1">
              <a:lnSpc>
                <a:spcPct val="90000"/>
              </a:lnSpc>
            </a:pPr>
            <a:r>
              <a:rPr lang="en-US" sz="2800" dirty="0" smtClean="0"/>
              <a:t>Everyone take 2 minutes t jot down some ideas</a:t>
            </a:r>
          </a:p>
          <a:p>
            <a:pPr eaLnBrk="1" hangingPunct="1">
              <a:lnSpc>
                <a:spcPct val="90000"/>
              </a:lnSpc>
            </a:pPr>
            <a:r>
              <a:rPr lang="en-US" sz="2800" dirty="0" smtClean="0"/>
              <a:t>Take 5 minutes to share with the group</a:t>
            </a:r>
          </a:p>
          <a:p>
            <a:pPr lvl="1" eaLnBrk="1" hangingPunct="1">
              <a:lnSpc>
                <a:spcPct val="90000"/>
              </a:lnSpc>
            </a:pPr>
            <a:r>
              <a:rPr lang="en-US" sz="2800" dirty="0" smtClean="0"/>
              <a:t>While each person is sharing, others reflect and ask clarifying questions </a:t>
            </a:r>
          </a:p>
        </p:txBody>
      </p:sp>
      <p:pic>
        <p:nvPicPr>
          <p:cNvPr id="238596" name="Picture 4" descr="A:\Educational PICS\checkit.gif"/>
          <p:cNvPicPr>
            <a:picLocks noChangeAspect="1" noChangeArrowheads="1" noCrop="1"/>
          </p:cNvPicPr>
          <p:nvPr/>
        </p:nvPicPr>
        <p:blipFill>
          <a:blip r:embed="rId3"/>
          <a:srcRect/>
          <a:stretch>
            <a:fillRect/>
          </a:stretch>
        </p:blipFill>
        <p:spPr bwMode="auto">
          <a:xfrm>
            <a:off x="6781800" y="1828800"/>
            <a:ext cx="1752600" cy="2286000"/>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1371600" y="228600"/>
            <a:ext cx="7543800" cy="762000"/>
          </a:xfrm>
        </p:spPr>
        <p:txBody>
          <a:bodyPr/>
          <a:lstStyle/>
          <a:p>
            <a:pPr eaLnBrk="1" hangingPunct="1"/>
            <a:r>
              <a:rPr lang="en-US" sz="3600" b="1" smtClean="0">
                <a:latin typeface="Verdana" pitchFamily="34" charset="0"/>
              </a:rPr>
              <a:t>  Policy and procedures</a:t>
            </a:r>
          </a:p>
        </p:txBody>
      </p:sp>
      <p:sp>
        <p:nvSpPr>
          <p:cNvPr id="88067" name="Rectangle 3"/>
          <p:cNvSpPr>
            <a:spLocks noGrp="1" noChangeArrowheads="1"/>
          </p:cNvSpPr>
          <p:nvPr>
            <p:ph idx="1"/>
          </p:nvPr>
        </p:nvSpPr>
        <p:spPr>
          <a:xfrm>
            <a:off x="1219200" y="1752600"/>
            <a:ext cx="7543800" cy="4343400"/>
          </a:xfrm>
        </p:spPr>
        <p:txBody>
          <a:bodyPr/>
          <a:lstStyle/>
          <a:p>
            <a:pPr eaLnBrk="1" hangingPunct="1">
              <a:lnSpc>
                <a:spcPct val="90000"/>
              </a:lnSpc>
              <a:buFont typeface="Wingdings 2" pitchFamily="18" charset="2"/>
              <a:buNone/>
            </a:pPr>
            <a:r>
              <a:rPr lang="en-US" sz="3000" smtClean="0">
                <a:latin typeface="Verdana" pitchFamily="34" charset="0"/>
              </a:rPr>
              <a:t>704 KAR 3:285 Programs for the Gifted and Talented</a:t>
            </a:r>
          </a:p>
        </p:txBody>
      </p:sp>
    </p:spTree>
  </p:cSld>
  <p:clrMapOvr>
    <a:masterClrMapping/>
  </p:clrMapOvr>
  <p:transition>
    <p:sndAc>
      <p:end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528763" y="304800"/>
            <a:ext cx="7485062" cy="1143000"/>
          </a:xfrm>
        </p:spPr>
        <p:txBody>
          <a:bodyPr/>
          <a:lstStyle/>
          <a:p>
            <a:pPr eaLnBrk="1" hangingPunct="1"/>
            <a:r>
              <a:rPr lang="en-US" sz="3600" b="1" smtClean="0">
                <a:latin typeface="Verdana" pitchFamily="34" charset="0"/>
              </a:rPr>
              <a:t>Section 2. Policies and  Procedures.</a:t>
            </a:r>
          </a:p>
        </p:txBody>
      </p:sp>
      <p:sp>
        <p:nvSpPr>
          <p:cNvPr id="47107" name="Rectangle 3"/>
          <p:cNvSpPr>
            <a:spLocks noGrp="1" noChangeArrowheads="1"/>
          </p:cNvSpPr>
          <p:nvPr>
            <p:ph idx="1"/>
          </p:nvPr>
        </p:nvSpPr>
        <p:spPr>
          <a:xfrm>
            <a:off x="1479550" y="1981200"/>
            <a:ext cx="7229475" cy="3414713"/>
          </a:xfrm>
        </p:spPr>
        <p:txBody>
          <a:bodyPr/>
          <a:lstStyle/>
          <a:p>
            <a:pPr eaLnBrk="1" hangingPunct="1">
              <a:lnSpc>
                <a:spcPct val="90000"/>
              </a:lnSpc>
              <a:buFont typeface="Wingdings 2" pitchFamily="18" charset="2"/>
              <a:buNone/>
            </a:pPr>
            <a:r>
              <a:rPr lang="en-US" sz="4000" smtClean="0">
                <a:latin typeface="Verdana" pitchFamily="34" charset="0"/>
              </a:rPr>
              <a:t>  This section mandates that districts must have policies and procedures in place addressing each requirement in the regulation. </a:t>
            </a:r>
            <a:r>
              <a:rPr lang="en-US" sz="4000" smtClean="0">
                <a:hlinkClick r:id="rId3"/>
              </a:rPr>
              <a:t>http://policy.ksba.org/</a:t>
            </a:r>
            <a:endParaRPr lang="en-US" sz="4000" smtClean="0"/>
          </a:p>
          <a:p>
            <a:pPr eaLnBrk="1" hangingPunct="1">
              <a:lnSpc>
                <a:spcPct val="90000"/>
              </a:lnSpc>
              <a:buFont typeface="Wingdings 2" pitchFamily="18" charset="2"/>
              <a:buNone/>
            </a:pPr>
            <a:r>
              <a:rPr lang="en-US" sz="4000" smtClean="0"/>
              <a:t> </a:t>
            </a:r>
          </a:p>
          <a:p>
            <a:pPr eaLnBrk="1" hangingPunct="1">
              <a:lnSpc>
                <a:spcPct val="90000"/>
              </a:lnSpc>
              <a:buFont typeface="Wingdings" pitchFamily="2" charset="2"/>
              <a:buNone/>
            </a:pPr>
            <a:endParaRPr lang="en-US" sz="4000" smtClean="0"/>
          </a:p>
        </p:txBody>
      </p:sp>
      <p:pic>
        <p:nvPicPr>
          <p:cNvPr id="47108" name="Picture 4" descr="C:\Documents and Settings\Administrator\My Documents\GIFS+JPG\Educational PICS\dog4.gif"/>
          <p:cNvPicPr>
            <a:picLocks noChangeAspect="1" noChangeArrowheads="1" noCrop="1"/>
          </p:cNvPicPr>
          <p:nvPr/>
        </p:nvPicPr>
        <p:blipFill>
          <a:blip r:embed="rId4"/>
          <a:srcRect/>
          <a:stretch>
            <a:fillRect/>
          </a:stretch>
        </p:blipFill>
        <p:spPr bwMode="auto">
          <a:xfrm>
            <a:off x="7162800" y="4724400"/>
            <a:ext cx="1554163" cy="1406525"/>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pPr eaLnBrk="1" hangingPunct="1"/>
            <a:r>
              <a:rPr lang="en-US" sz="4000" b="1" smtClean="0"/>
              <a:t>Does your Screening Include…</a:t>
            </a:r>
          </a:p>
        </p:txBody>
      </p:sp>
      <p:sp>
        <p:nvSpPr>
          <p:cNvPr id="246787" name="Rectangle 3"/>
          <p:cNvSpPr>
            <a:spLocks noGrp="1" noChangeArrowheads="1"/>
          </p:cNvSpPr>
          <p:nvPr>
            <p:ph idx="1"/>
          </p:nvPr>
        </p:nvSpPr>
        <p:spPr>
          <a:xfrm>
            <a:off x="609600" y="1905000"/>
            <a:ext cx="7848600" cy="4648200"/>
          </a:xfrm>
        </p:spPr>
        <p:txBody>
          <a:bodyPr/>
          <a:lstStyle/>
          <a:p>
            <a:pPr lvl="1" eaLnBrk="1" hangingPunct="1">
              <a:lnSpc>
                <a:spcPct val="90000"/>
              </a:lnSpc>
            </a:pPr>
            <a:r>
              <a:rPr lang="en-US" sz="2600" smtClean="0">
                <a:latin typeface="Verdana" pitchFamily="34" charset="0"/>
              </a:rPr>
              <a:t>hard to find students i.e. poor test takers or disadvantaged students who may need special support &amp; considerations?</a:t>
            </a:r>
          </a:p>
          <a:p>
            <a:pPr lvl="1" eaLnBrk="1" hangingPunct="1">
              <a:lnSpc>
                <a:spcPct val="90000"/>
              </a:lnSpc>
            </a:pPr>
            <a:endParaRPr lang="en-US" sz="2600" smtClean="0">
              <a:latin typeface="Verdana" pitchFamily="34" charset="0"/>
            </a:endParaRPr>
          </a:p>
          <a:p>
            <a:pPr lvl="1" eaLnBrk="1" hangingPunct="1">
              <a:lnSpc>
                <a:spcPct val="90000"/>
              </a:lnSpc>
            </a:pPr>
            <a:r>
              <a:rPr lang="en-US" sz="2600" smtClean="0">
                <a:latin typeface="Verdana" pitchFamily="34" charset="0"/>
              </a:rPr>
              <a:t>measures to ensure Cultural Diversity that include all populations who may need special considerations?</a:t>
            </a:r>
          </a:p>
          <a:p>
            <a:pPr lvl="1" eaLnBrk="1" hangingPunct="1">
              <a:lnSpc>
                <a:spcPct val="90000"/>
              </a:lnSpc>
              <a:buFontTx/>
              <a:buNone/>
            </a:pPr>
            <a:endParaRPr lang="en-US" sz="2600" smtClean="0">
              <a:latin typeface="Verdana" pitchFamily="34" charset="0"/>
            </a:endParaRPr>
          </a:p>
          <a:p>
            <a:pPr lvl="1" eaLnBrk="1" hangingPunct="1">
              <a:lnSpc>
                <a:spcPct val="90000"/>
              </a:lnSpc>
            </a:pPr>
            <a:r>
              <a:rPr lang="en-US" sz="2600" smtClean="0">
                <a:latin typeface="Verdana" pitchFamily="34" charset="0"/>
              </a:rPr>
              <a:t>measures or special considerations to accommodate for those with Disabilities/ Exceptionalities?</a:t>
            </a:r>
            <a:endParaRPr lang="en-US" sz="2200" smtClean="0">
              <a:latin typeface="Verdan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6787">
                                            <p:txEl>
                                              <p:pRg st="0" end="0"/>
                                            </p:txEl>
                                          </p:spTgt>
                                        </p:tgtEl>
                                        <p:attrNameLst>
                                          <p:attrName>style.visibility</p:attrName>
                                        </p:attrNameLst>
                                      </p:cBhvr>
                                      <p:to>
                                        <p:strVal val="visible"/>
                                      </p:to>
                                    </p:set>
                                    <p:animEffect transition="in" filter="checkerboard(across)">
                                      <p:cBhvr>
                                        <p:cTn id="7" dur="500"/>
                                        <p:tgtEl>
                                          <p:spTgt spid="24678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6787">
                                            <p:txEl>
                                              <p:pRg st="2" end="2"/>
                                            </p:txEl>
                                          </p:spTgt>
                                        </p:tgtEl>
                                        <p:attrNameLst>
                                          <p:attrName>style.visibility</p:attrName>
                                        </p:attrNameLst>
                                      </p:cBhvr>
                                      <p:to>
                                        <p:strVal val="visible"/>
                                      </p:to>
                                    </p:set>
                                    <p:animEffect transition="in" filter="checkerboard(across)">
                                      <p:cBhvr>
                                        <p:cTn id="12" dur="500"/>
                                        <p:tgtEl>
                                          <p:spTgt spid="246787">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46787">
                                            <p:txEl>
                                              <p:pRg st="4" end="4"/>
                                            </p:txEl>
                                          </p:spTgt>
                                        </p:tgtEl>
                                        <p:attrNameLst>
                                          <p:attrName>style.visibility</p:attrName>
                                        </p:attrNameLst>
                                      </p:cBhvr>
                                      <p:to>
                                        <p:strVal val="visible"/>
                                      </p:to>
                                    </p:set>
                                    <p:animEffect transition="in" filter="checkerboard(across)">
                                      <p:cBhvr>
                                        <p:cTn id="17" dur="500"/>
                                        <p:tgtEl>
                                          <p:spTgt spid="246787">
                                            <p:txEl>
                                              <p:pRg st="4" end="4"/>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787" grpId="0" build="p" bldLvl="5"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0882" name="Rectangle 2"/>
          <p:cNvSpPr>
            <a:spLocks noGrp="1" noChangeArrowheads="1"/>
          </p:cNvSpPr>
          <p:nvPr>
            <p:ph idx="1"/>
          </p:nvPr>
        </p:nvSpPr>
        <p:spPr>
          <a:xfrm>
            <a:off x="1752600" y="1905000"/>
            <a:ext cx="7239000" cy="4648200"/>
          </a:xfrm>
        </p:spPr>
        <p:txBody>
          <a:bodyPr/>
          <a:lstStyle/>
          <a:p>
            <a:pPr eaLnBrk="1" hangingPunct="1">
              <a:buFont typeface="Wingdings" pitchFamily="2" charset="2"/>
              <a:buNone/>
            </a:pPr>
            <a:r>
              <a:rPr lang="en-US" sz="2800" smtClean="0">
                <a:latin typeface="Verdana" pitchFamily="34" charset="0"/>
              </a:rPr>
              <a:t>	Find students who exhibit gifted behaviors and characteristics early (in Kindergarten) in order to develop their giftedness or potential giftedness into talent. </a:t>
            </a:r>
          </a:p>
          <a:p>
            <a:pPr eaLnBrk="1" hangingPunct="1">
              <a:buFont typeface="Wingdings" pitchFamily="2" charset="2"/>
              <a:buNone/>
            </a:pPr>
            <a:r>
              <a:rPr lang="en-US" sz="2800" smtClean="0">
                <a:latin typeface="Verdana" pitchFamily="34" charset="0"/>
              </a:rPr>
              <a:t>				  +</a:t>
            </a:r>
          </a:p>
          <a:p>
            <a:pPr eaLnBrk="1" hangingPunct="1">
              <a:buFont typeface="Wingdings" pitchFamily="2" charset="2"/>
              <a:buNone/>
            </a:pPr>
            <a:r>
              <a:rPr lang="en-US" sz="2800" smtClean="0">
                <a:latin typeface="Verdana" pitchFamily="34" charset="0"/>
              </a:rPr>
              <a:t>	Plan services around individual strengths, needs and interests and the behaviors and characteristics of the students you have identified.</a:t>
            </a:r>
          </a:p>
        </p:txBody>
      </p:sp>
      <p:pic>
        <p:nvPicPr>
          <p:cNvPr id="250883" name="Picture 3" descr="C:\Documents and Settings\Administrator\My Documents\GIFS+JPG\Educational PICS\tall4.gif"/>
          <p:cNvPicPr>
            <a:picLocks noChangeAspect="1" noChangeArrowheads="1"/>
          </p:cNvPicPr>
          <p:nvPr/>
        </p:nvPicPr>
        <p:blipFill>
          <a:blip r:embed="rId3"/>
          <a:srcRect/>
          <a:stretch>
            <a:fillRect/>
          </a:stretch>
        </p:blipFill>
        <p:spPr bwMode="auto">
          <a:xfrm>
            <a:off x="228600" y="304800"/>
            <a:ext cx="1463675" cy="6161088"/>
          </a:xfrm>
          <a:prstGeom prst="rect">
            <a:avLst/>
          </a:prstGeom>
          <a:noFill/>
          <a:ln w="9525">
            <a:noFill/>
            <a:miter lim="800000"/>
            <a:headEnd/>
            <a:tailEnd/>
          </a:ln>
        </p:spPr>
      </p:pic>
      <p:sp>
        <p:nvSpPr>
          <p:cNvPr id="39940" name="Text Box 5"/>
          <p:cNvSpPr txBox="1">
            <a:spLocks noChangeArrowheads="1"/>
          </p:cNvSpPr>
          <p:nvPr/>
        </p:nvSpPr>
        <p:spPr bwMode="auto">
          <a:xfrm>
            <a:off x="2286000" y="381000"/>
            <a:ext cx="6553200" cy="701675"/>
          </a:xfrm>
          <a:prstGeom prst="rect">
            <a:avLst/>
          </a:prstGeom>
          <a:noFill/>
          <a:ln w="12700">
            <a:noFill/>
            <a:miter lim="800000"/>
            <a:headEnd type="none" w="sm" len="sm"/>
            <a:tailEnd type="none" w="sm" len="sm"/>
          </a:ln>
        </p:spPr>
        <p:txBody>
          <a:bodyPr>
            <a:spAutoFit/>
          </a:bodyPr>
          <a:lstStyle/>
          <a:p>
            <a:pPr>
              <a:spcBef>
                <a:spcPct val="50000"/>
              </a:spcBef>
            </a:pPr>
            <a:r>
              <a:rPr lang="en-US" sz="4000">
                <a:latin typeface="Verdana" pitchFamily="34" charset="0"/>
              </a:rPr>
              <a:t>Simply Stated…</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p:txBody>
          <a:bodyPr/>
          <a:lstStyle/>
          <a:p>
            <a:pPr eaLnBrk="1" hangingPunct="1"/>
            <a:r>
              <a:rPr lang="en-US" smtClean="0"/>
              <a:t>Social/Emotional Needs</a:t>
            </a:r>
          </a:p>
        </p:txBody>
      </p:sp>
      <p:sp>
        <p:nvSpPr>
          <p:cNvPr id="370691" name="Rectangle 3"/>
          <p:cNvSpPr>
            <a:spLocks noGrp="1" noChangeArrowheads="1"/>
          </p:cNvSpPr>
          <p:nvPr>
            <p:ph idx="1"/>
          </p:nvPr>
        </p:nvSpPr>
        <p:spPr>
          <a:xfrm>
            <a:off x="1479550" y="1981200"/>
            <a:ext cx="7626350" cy="4572000"/>
          </a:xfrm>
        </p:spPr>
        <p:txBody>
          <a:bodyPr/>
          <a:lstStyle/>
          <a:p>
            <a:pPr eaLnBrk="1" hangingPunct="1">
              <a:lnSpc>
                <a:spcPct val="90000"/>
              </a:lnSpc>
              <a:buFont typeface="Wingdings" pitchFamily="2" charset="2"/>
              <a:buNone/>
            </a:pPr>
            <a:r>
              <a:rPr lang="en-US" sz="4000" smtClean="0"/>
              <a:t>  When social/emotional issues are addressed and social/emotional needs are met, students face their challenges with emotional balance and appropriate coping mechanisms that promote success in reaching potential  (Roeper, 1995).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Program of Studies</a:t>
            </a:r>
          </a:p>
        </p:txBody>
      </p:sp>
      <p:sp>
        <p:nvSpPr>
          <p:cNvPr id="9219" name="Content Placeholder 2"/>
          <p:cNvSpPr>
            <a:spLocks noGrp="1"/>
          </p:cNvSpPr>
          <p:nvPr>
            <p:ph idx="1"/>
          </p:nvPr>
        </p:nvSpPr>
        <p:spPr/>
        <p:txBody>
          <a:bodyPr/>
          <a:lstStyle/>
          <a:p>
            <a:pPr eaLnBrk="1" hangingPunct="1"/>
            <a:r>
              <a:rPr lang="en-US" smtClean="0">
                <a:hlinkClick r:id="rId3"/>
              </a:rPr>
              <a:t>http://www.education.ky.gov/users/otl/POS/POS%20with%20CCS%20for%20public%20review.pdf</a:t>
            </a:r>
            <a:endParaRPr lang="en-US" smtClean="0"/>
          </a:p>
          <a:p>
            <a:pPr eaLnBrk="1" hangingPunct="1"/>
            <a:r>
              <a:rPr lang="en-US" smtClean="0"/>
              <a:t>Or just go to </a:t>
            </a:r>
            <a:r>
              <a:rPr lang="en-US" smtClean="0">
                <a:hlinkClick r:id="rId4"/>
              </a:rPr>
              <a:t>http://www.education.ky.gov/KDE/</a:t>
            </a:r>
            <a:endParaRPr lang="en-US" smtClean="0"/>
          </a:p>
          <a:p>
            <a:pPr lvl="1" eaLnBrk="1" hangingPunct="1"/>
            <a:r>
              <a:rPr lang="en-US" smtClean="0"/>
              <a:t>On the left side go to Program of Studies Revised 2006</a:t>
            </a:r>
          </a:p>
          <a:p>
            <a:pPr lvl="1"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t>Social Emotional Needs</a:t>
            </a:r>
          </a:p>
        </p:txBody>
      </p:sp>
      <p:sp>
        <p:nvSpPr>
          <p:cNvPr id="41987" name="Content Placeholder 2"/>
          <p:cNvSpPr>
            <a:spLocks noGrp="1"/>
          </p:cNvSpPr>
          <p:nvPr>
            <p:ph idx="1"/>
          </p:nvPr>
        </p:nvSpPr>
        <p:spPr/>
        <p:txBody>
          <a:bodyPr/>
          <a:lstStyle/>
          <a:p>
            <a:pPr eaLnBrk="1" hangingPunct="1"/>
            <a:r>
              <a:rPr lang="en-US" dirty="0" smtClean="0"/>
              <a:t>Knowledge suggests that gifted children are at risk for certain kinds of social and emotional difficulties because of their personal characteristics (Webb 1993)</a:t>
            </a:r>
          </a:p>
          <a:p>
            <a:pPr eaLnBrk="1" hangingPunct="1"/>
            <a:r>
              <a:rPr lang="en-US" dirty="0" smtClean="0"/>
              <a:t>Preventative guidance:</a:t>
            </a:r>
          </a:p>
          <a:p>
            <a:pPr lvl="1" eaLnBrk="1" hangingPunct="1"/>
            <a:r>
              <a:rPr lang="en-US" sz="2800" dirty="0" smtClean="0"/>
              <a:t>Include parents</a:t>
            </a:r>
          </a:p>
          <a:p>
            <a:pPr lvl="1" eaLnBrk="1" hangingPunct="1"/>
            <a:r>
              <a:rPr lang="en-US" sz="2800" dirty="0" smtClean="0"/>
              <a:t>Involve pediatrics </a:t>
            </a:r>
          </a:p>
          <a:p>
            <a:pPr lvl="1" eaLnBrk="1" hangingPunct="1"/>
            <a:r>
              <a:rPr lang="en-US" sz="2800" dirty="0" smtClean="0"/>
              <a:t>User-friendly schools</a:t>
            </a:r>
          </a:p>
          <a:p>
            <a:pPr lvl="1" eaLnBrk="1" hangingPunct="1"/>
            <a:r>
              <a:rPr lang="en-US" sz="2800" dirty="0" smtClean="0"/>
              <a:t>Educational flexibility</a:t>
            </a:r>
          </a:p>
          <a:p>
            <a:pPr lvl="1" eaLnBrk="1" hangingPunct="1"/>
            <a:r>
              <a:rPr lang="en-US" sz="2800" dirty="0" smtClean="0"/>
              <a:t>Parent discussion groups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9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t>Guidance continued</a:t>
            </a:r>
          </a:p>
        </p:txBody>
      </p:sp>
      <p:sp>
        <p:nvSpPr>
          <p:cNvPr id="43011" name="Content Placeholder 2"/>
          <p:cNvSpPr>
            <a:spLocks noGrp="1"/>
          </p:cNvSpPr>
          <p:nvPr>
            <p:ph idx="1"/>
          </p:nvPr>
        </p:nvSpPr>
        <p:spPr/>
        <p:txBody>
          <a:bodyPr/>
          <a:lstStyle/>
          <a:p>
            <a:pPr eaLnBrk="1" hangingPunct="1"/>
            <a:r>
              <a:rPr lang="en-US" sz="2800" dirty="0" smtClean="0"/>
              <a:t>Books on the subject</a:t>
            </a:r>
          </a:p>
          <a:p>
            <a:pPr eaLnBrk="1" hangingPunct="1"/>
            <a:r>
              <a:rPr lang="en-US" sz="2800" dirty="0" smtClean="0"/>
              <a:t>Summer camps or other group experiences</a:t>
            </a:r>
          </a:p>
          <a:p>
            <a:pPr eaLnBrk="1" hangingPunct="1"/>
            <a:r>
              <a:rPr lang="en-US" sz="2800" dirty="0" smtClean="0"/>
              <a:t>Career guidance</a:t>
            </a:r>
          </a:p>
          <a:p>
            <a:pPr eaLnBrk="1" hangingPunct="1"/>
            <a:r>
              <a:rPr lang="en-US" sz="2800" dirty="0" smtClean="0"/>
              <a:t>Assessments</a:t>
            </a:r>
          </a:p>
          <a:p>
            <a:pPr eaLnBrk="1" hangingPunct="1"/>
            <a:r>
              <a:rPr lang="en-US" sz="2800" dirty="0" smtClean="0"/>
              <a:t>Treatment approaches</a:t>
            </a:r>
          </a:p>
          <a:p>
            <a:pPr eaLnBrk="1" hangingPunct="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4978" name="Rectangle 1026"/>
          <p:cNvSpPr>
            <a:spLocks noGrp="1" noChangeArrowheads="1"/>
          </p:cNvSpPr>
          <p:nvPr>
            <p:ph type="title"/>
          </p:nvPr>
        </p:nvSpPr>
        <p:spPr/>
        <p:txBody>
          <a:bodyPr/>
          <a:lstStyle/>
          <a:p>
            <a:pPr eaLnBrk="1" hangingPunct="1"/>
            <a:r>
              <a:rPr lang="en-US" sz="3600" b="1" dirty="0" smtClean="0">
                <a:latin typeface="Verdana" pitchFamily="34" charset="0"/>
              </a:rPr>
              <a:t>Obligations to parent(s)/guardian(s)</a:t>
            </a:r>
            <a:endParaRPr lang="en-US" b="1" dirty="0" smtClean="0"/>
          </a:p>
        </p:txBody>
      </p:sp>
      <p:sp>
        <p:nvSpPr>
          <p:cNvPr id="254979" name="Text Box 1027"/>
          <p:cNvSpPr txBox="1">
            <a:spLocks noChangeArrowheads="1"/>
          </p:cNvSpPr>
          <p:nvPr/>
        </p:nvSpPr>
        <p:spPr bwMode="auto">
          <a:xfrm>
            <a:off x="1447800" y="1905000"/>
            <a:ext cx="7467600" cy="4722813"/>
          </a:xfrm>
          <a:prstGeom prst="rect">
            <a:avLst/>
          </a:prstGeom>
          <a:noFill/>
          <a:ln w="9525">
            <a:noFill/>
            <a:miter lim="800000"/>
            <a:headEnd/>
            <a:tailEnd/>
          </a:ln>
        </p:spPr>
        <p:txBody>
          <a:bodyPr>
            <a:spAutoFit/>
          </a:bodyPr>
          <a:lstStyle/>
          <a:p>
            <a:pPr>
              <a:spcBef>
                <a:spcPct val="50000"/>
              </a:spcBef>
            </a:pPr>
            <a:r>
              <a:rPr lang="en-US" sz="3200">
                <a:latin typeface="HELVETICA" pitchFamily="34" charset="0"/>
              </a:rPr>
              <a:t>Have you implemented a procedure to obtain parent/guardian information related to the interests, needs, abilities to determine services?</a:t>
            </a:r>
          </a:p>
          <a:p>
            <a:pPr>
              <a:spcBef>
                <a:spcPct val="50000"/>
              </a:spcBef>
            </a:pPr>
            <a:r>
              <a:rPr lang="en-US" sz="3200">
                <a:latin typeface="HELVETICA" pitchFamily="34" charset="0"/>
              </a:rPr>
              <a:t>Have you implemented a procedure to inform parent/guardian annually of services included in the GSSP and specific procedures in requesting a change in services?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anim calcmode="lin" valueType="num">
                                      <p:cBhvr additive="base">
                                        <p:cTn id="7" dur="500" fill="hold"/>
                                        <p:tgtEl>
                                          <p:spTgt spid="2549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49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4979">
                                            <p:txEl>
                                              <p:pRg st="1" end="1"/>
                                            </p:txEl>
                                          </p:spTgt>
                                        </p:tgtEl>
                                        <p:attrNameLst>
                                          <p:attrName>style.visibility</p:attrName>
                                        </p:attrNameLst>
                                      </p:cBhvr>
                                      <p:to>
                                        <p:strVal val="visible"/>
                                      </p:to>
                                    </p:set>
                                    <p:anim calcmode="lin" valueType="num">
                                      <p:cBhvr additive="base">
                                        <p:cTn id="13" dur="500" fill="hold"/>
                                        <p:tgtEl>
                                          <p:spTgt spid="2549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497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676400" y="152400"/>
            <a:ext cx="7239000" cy="838200"/>
          </a:xfrm>
        </p:spPr>
        <p:txBody>
          <a:bodyPr/>
          <a:lstStyle/>
          <a:p>
            <a:pPr eaLnBrk="1" hangingPunct="1"/>
            <a:r>
              <a:rPr lang="en-US" sz="3600" b="1" smtClean="0">
                <a:latin typeface="Verdana" pitchFamily="34" charset="0"/>
              </a:rPr>
              <a:t>Section 8. Personnel.</a:t>
            </a:r>
          </a:p>
        </p:txBody>
      </p:sp>
      <p:sp>
        <p:nvSpPr>
          <p:cNvPr id="83971" name="Rectangle 3"/>
          <p:cNvSpPr>
            <a:spLocks noGrp="1" noChangeArrowheads="1"/>
          </p:cNvSpPr>
          <p:nvPr>
            <p:ph idx="1"/>
          </p:nvPr>
        </p:nvSpPr>
        <p:spPr>
          <a:xfrm>
            <a:off x="228600" y="1905000"/>
            <a:ext cx="8686800" cy="4648200"/>
          </a:xfrm>
        </p:spPr>
        <p:txBody>
          <a:bodyPr/>
          <a:lstStyle/>
          <a:p>
            <a:pPr eaLnBrk="1" hangingPunct="1">
              <a:lnSpc>
                <a:spcPct val="90000"/>
              </a:lnSpc>
              <a:buFont typeface="Wingdings" pitchFamily="2" charset="2"/>
              <a:buNone/>
            </a:pPr>
            <a:r>
              <a:rPr lang="en-US" sz="3600" smtClean="0">
                <a:latin typeface="Verdana" pitchFamily="34" charset="0"/>
              </a:rPr>
              <a:t>  Outlines the professional qualifications for those working with gifted students.</a:t>
            </a:r>
          </a:p>
          <a:p>
            <a:pPr algn="just" eaLnBrk="1" hangingPunct="1">
              <a:lnSpc>
                <a:spcPct val="90000"/>
              </a:lnSpc>
              <a:buFont typeface="Wingdings" pitchFamily="2" charset="2"/>
              <a:buNone/>
            </a:pPr>
            <a:r>
              <a:rPr lang="en-US" sz="1600" smtClean="0">
                <a:latin typeface="Verdana" pitchFamily="34" charset="0"/>
              </a:rPr>
              <a:t>   </a:t>
            </a:r>
            <a:r>
              <a:rPr lang="en-US" sz="1800" smtClean="0">
                <a:latin typeface="Verdana" pitchFamily="34" charset="0"/>
              </a:rPr>
              <a:t> </a:t>
            </a:r>
            <a:r>
              <a:rPr lang="en-US" sz="1800" smtClean="0">
                <a:latin typeface="HELVETICA" pitchFamily="34" charset="0"/>
              </a:rPr>
              <a:t> </a:t>
            </a:r>
            <a:r>
              <a:rPr lang="en-US" sz="1800" b="1" smtClean="0">
                <a:latin typeface="HELVETICA" pitchFamily="34" charset="0"/>
              </a:rPr>
              <a:t>A local school district</a:t>
            </a:r>
            <a:r>
              <a:rPr lang="en-US" sz="1800" smtClean="0">
                <a:latin typeface="HELVETICA" pitchFamily="34" charset="0"/>
              </a:rPr>
              <a:t> </a:t>
            </a:r>
            <a:r>
              <a:rPr lang="en-US" sz="1800" b="1" smtClean="0">
                <a:latin typeface="HELVETICA" pitchFamily="34" charset="0"/>
              </a:rPr>
              <a:t>shall ensure</a:t>
            </a:r>
            <a:r>
              <a:rPr lang="en-US" sz="1800" smtClean="0">
                <a:latin typeface="HELVETICA" pitchFamily="34" charset="0"/>
              </a:rPr>
              <a:t> </a:t>
            </a:r>
            <a:r>
              <a:rPr lang="en-US" sz="1800" b="1" smtClean="0">
                <a:latin typeface="HELVETICA" pitchFamily="34" charset="0"/>
              </a:rPr>
              <a:t>that direct services to GT students shall be provided by professionally qualified and certified personnel.</a:t>
            </a:r>
          </a:p>
          <a:p>
            <a:pPr algn="just" eaLnBrk="1" hangingPunct="1">
              <a:lnSpc>
                <a:spcPct val="90000"/>
              </a:lnSpc>
              <a:buFont typeface="Wingdings" pitchFamily="2" charset="2"/>
              <a:buNone/>
            </a:pPr>
            <a:r>
              <a:rPr lang="en-US" sz="1800" smtClean="0">
                <a:latin typeface="Verdana" pitchFamily="34" charset="0"/>
              </a:rPr>
              <a:t>   </a:t>
            </a:r>
            <a:r>
              <a:rPr lang="en-US" sz="1800" smtClean="0">
                <a:latin typeface="HELVETICA" pitchFamily="34" charset="0"/>
              </a:rPr>
              <a:t>(1) A teacher shall be </a:t>
            </a:r>
            <a:r>
              <a:rPr lang="en-US" sz="1800" b="1" smtClean="0">
                <a:latin typeface="HELVETICA" pitchFamily="34" charset="0"/>
              </a:rPr>
              <a:t>appropriately endorsed</a:t>
            </a:r>
            <a:r>
              <a:rPr lang="en-US" sz="1800" smtClean="0">
                <a:latin typeface="HELVETICA" pitchFamily="34" charset="0"/>
              </a:rPr>
              <a:t> in gifted education if the teacher works:</a:t>
            </a:r>
            <a:endParaRPr lang="en-US" sz="1800" smtClean="0">
              <a:latin typeface="Courier" charset="0"/>
            </a:endParaRPr>
          </a:p>
          <a:p>
            <a:pPr algn="just" eaLnBrk="1" hangingPunct="1">
              <a:lnSpc>
                <a:spcPct val="90000"/>
              </a:lnSpc>
              <a:buFont typeface="Wingdings" pitchFamily="2" charset="2"/>
              <a:buNone/>
            </a:pPr>
            <a:r>
              <a:rPr lang="en-US" sz="1800" smtClean="0">
                <a:latin typeface="Verdana" pitchFamily="34" charset="0"/>
              </a:rPr>
              <a:t>  </a:t>
            </a:r>
            <a:r>
              <a:rPr lang="en-US" sz="1800" smtClean="0">
                <a:latin typeface="HELVETICA" pitchFamily="34" charset="0"/>
              </a:rPr>
              <a:t> (a) directly with identified gifted pupils in addition to the regularly assigned teacher; or</a:t>
            </a:r>
            <a:endParaRPr lang="en-US" sz="1800" smtClean="0">
              <a:latin typeface="Courier" charset="0"/>
            </a:endParaRPr>
          </a:p>
          <a:p>
            <a:pPr algn="just" eaLnBrk="1" hangingPunct="1">
              <a:lnSpc>
                <a:spcPct val="90000"/>
              </a:lnSpc>
              <a:buFont typeface="Wingdings" pitchFamily="2" charset="2"/>
              <a:buNone/>
            </a:pPr>
            <a:r>
              <a:rPr lang="en-US" sz="1800" smtClean="0">
                <a:latin typeface="Verdana" pitchFamily="34" charset="0"/>
              </a:rPr>
              <a:t>   </a:t>
            </a:r>
            <a:r>
              <a:rPr lang="en-US" sz="1800" smtClean="0">
                <a:latin typeface="HELVETICA" pitchFamily="34" charset="0"/>
              </a:rPr>
              <a:t> (b) For at least one-half (1/2) of the regular school day in a classroom made up only of properly identified gifted students.</a:t>
            </a:r>
            <a:endParaRPr lang="en-US" sz="1800" smtClean="0">
              <a:latin typeface="Courier" charset="0"/>
            </a:endParaRPr>
          </a:p>
          <a:p>
            <a:pPr algn="just" eaLnBrk="1" hangingPunct="1">
              <a:lnSpc>
                <a:spcPct val="90000"/>
              </a:lnSpc>
              <a:buFont typeface="Wingdings" pitchFamily="2" charset="2"/>
              <a:buNone/>
            </a:pPr>
            <a:r>
              <a:rPr lang="en-US" sz="1800" smtClean="0">
                <a:latin typeface="Verdana" pitchFamily="34" charset="0"/>
              </a:rPr>
              <a:t>  </a:t>
            </a:r>
            <a:r>
              <a:rPr lang="en-US" sz="1800" smtClean="0">
                <a:latin typeface="HELVETICA" pitchFamily="34" charset="0"/>
              </a:rPr>
              <a:t> </a:t>
            </a:r>
            <a:r>
              <a:rPr lang="en-US" sz="1800" smtClean="0">
                <a:solidFill>
                  <a:srgbClr val="009900"/>
                </a:solidFill>
                <a:latin typeface="HELVETICA" pitchFamily="34" charset="0"/>
              </a:rPr>
              <a:t>(2) </a:t>
            </a:r>
            <a:r>
              <a:rPr lang="en-US" sz="1800" b="1" smtClean="0">
                <a:solidFill>
                  <a:srgbClr val="009900"/>
                </a:solidFill>
                <a:latin typeface="HELVETICA" pitchFamily="34" charset="0"/>
              </a:rPr>
              <a:t>All other personnel working with gifted students</a:t>
            </a:r>
            <a:r>
              <a:rPr lang="en-US" sz="1800" smtClean="0">
                <a:solidFill>
                  <a:srgbClr val="009900"/>
                </a:solidFill>
                <a:latin typeface="HELVETICA" pitchFamily="34" charset="0"/>
              </a:rPr>
              <a:t> shall be prepared through appropriate professional development to address the individual needs, interests, and abilities of the students.</a:t>
            </a:r>
            <a:endParaRPr lang="en-US" sz="1800" smtClean="0">
              <a:solidFill>
                <a:srgbClr val="009900"/>
              </a:solidFill>
              <a:latin typeface="Verdana" pitchFamily="34" charset="0"/>
            </a:endParaRPr>
          </a:p>
        </p:txBody>
      </p:sp>
      <p:sp>
        <p:nvSpPr>
          <p:cNvPr id="45060" name="Rectangle 4"/>
          <p:cNvSpPr>
            <a:spLocks noChangeArrowheads="1"/>
          </p:cNvSpPr>
          <p:nvPr/>
        </p:nvSpPr>
        <p:spPr bwMode="auto">
          <a:xfrm>
            <a:off x="0" y="2635250"/>
            <a:ext cx="9144000" cy="0"/>
          </a:xfrm>
          <a:prstGeom prst="rect">
            <a:avLst/>
          </a:prstGeom>
          <a:noFill/>
          <a:ln w="9525">
            <a:noFill/>
            <a:miter lim="800000"/>
            <a:headEnd/>
            <a:tailEnd/>
          </a:ln>
        </p:spPr>
        <p:txBody>
          <a:bodyPr>
            <a:spAutoFit/>
          </a:bodyPr>
          <a:lstStyle/>
          <a:p>
            <a:endParaRPr lang="en-US"/>
          </a:p>
        </p:txBody>
      </p:sp>
      <p:grpSp>
        <p:nvGrpSpPr>
          <p:cNvPr id="45061" name="Group 5"/>
          <p:cNvGrpSpPr>
            <a:grpSpLocks/>
          </p:cNvGrpSpPr>
          <p:nvPr/>
        </p:nvGrpSpPr>
        <p:grpSpPr bwMode="auto">
          <a:xfrm>
            <a:off x="2116138" y="2635250"/>
            <a:ext cx="4911725" cy="1570038"/>
            <a:chOff x="0" y="0"/>
            <a:chExt cx="3094" cy="989"/>
          </a:xfrm>
        </p:grpSpPr>
        <p:sp>
          <p:nvSpPr>
            <p:cNvPr id="45067" name="Rectangle 6"/>
            <p:cNvSpPr>
              <a:spLocks noChangeArrowheads="1"/>
            </p:cNvSpPr>
            <p:nvPr/>
          </p:nvSpPr>
          <p:spPr bwMode="auto">
            <a:xfrm>
              <a:off x="0" y="0"/>
              <a:ext cx="0" cy="0"/>
            </a:xfrm>
            <a:prstGeom prst="rect">
              <a:avLst/>
            </a:prstGeom>
            <a:noFill/>
            <a:ln w="9525">
              <a:noFill/>
              <a:miter lim="800000"/>
              <a:headEnd/>
              <a:tailEnd/>
            </a:ln>
          </p:spPr>
          <p:txBody>
            <a:bodyPr>
              <a:spAutoFit/>
            </a:bodyPr>
            <a:lstStyle/>
            <a:p>
              <a:endParaRPr lang="en-US"/>
            </a:p>
          </p:txBody>
        </p:sp>
        <p:sp>
          <p:nvSpPr>
            <p:cNvPr id="45068" name="Rectangle 7"/>
            <p:cNvSpPr>
              <a:spLocks noChangeArrowheads="1"/>
            </p:cNvSpPr>
            <p:nvPr/>
          </p:nvSpPr>
          <p:spPr bwMode="auto">
            <a:xfrm>
              <a:off x="0" y="0"/>
              <a:ext cx="3094" cy="989"/>
            </a:xfrm>
            <a:prstGeom prst="rect">
              <a:avLst/>
            </a:prstGeom>
            <a:noFill/>
            <a:ln w="9525">
              <a:noFill/>
              <a:miter lim="800000"/>
              <a:headEnd/>
              <a:tailEnd/>
            </a:ln>
          </p:spPr>
          <p:txBody>
            <a:bodyPr/>
            <a:lstStyle/>
            <a:p>
              <a:pPr algn="ctr" eaLnBrk="0" hangingPunct="0"/>
              <a:r>
                <a:rPr kumimoji="1" lang="en-US"/>
                <a:t>             </a:t>
              </a:r>
            </a:p>
          </p:txBody>
        </p:sp>
      </p:grpSp>
      <p:sp>
        <p:nvSpPr>
          <p:cNvPr id="45062" name="Rectangle 8"/>
          <p:cNvSpPr>
            <a:spLocks noChangeArrowheads="1"/>
          </p:cNvSpPr>
          <p:nvPr/>
        </p:nvSpPr>
        <p:spPr bwMode="auto">
          <a:xfrm>
            <a:off x="0" y="2635250"/>
            <a:ext cx="9144000" cy="0"/>
          </a:xfrm>
          <a:prstGeom prst="rect">
            <a:avLst/>
          </a:prstGeom>
          <a:noFill/>
          <a:ln w="9525">
            <a:noFill/>
            <a:miter lim="800000"/>
            <a:headEnd/>
            <a:tailEnd/>
          </a:ln>
        </p:spPr>
        <p:txBody>
          <a:bodyPr>
            <a:spAutoFit/>
          </a:bodyPr>
          <a:lstStyle/>
          <a:p>
            <a:endParaRPr lang="en-US"/>
          </a:p>
        </p:txBody>
      </p:sp>
      <p:grpSp>
        <p:nvGrpSpPr>
          <p:cNvPr id="45063" name="Group 9"/>
          <p:cNvGrpSpPr>
            <a:grpSpLocks/>
          </p:cNvGrpSpPr>
          <p:nvPr/>
        </p:nvGrpSpPr>
        <p:grpSpPr bwMode="auto">
          <a:xfrm>
            <a:off x="2116138" y="2635250"/>
            <a:ext cx="4911725" cy="1570038"/>
            <a:chOff x="0" y="0"/>
            <a:chExt cx="3094" cy="989"/>
          </a:xfrm>
        </p:grpSpPr>
        <p:sp>
          <p:nvSpPr>
            <p:cNvPr id="45065" name="Rectangle 10"/>
            <p:cNvSpPr>
              <a:spLocks noChangeArrowheads="1"/>
            </p:cNvSpPr>
            <p:nvPr/>
          </p:nvSpPr>
          <p:spPr bwMode="auto">
            <a:xfrm>
              <a:off x="0" y="0"/>
              <a:ext cx="0" cy="0"/>
            </a:xfrm>
            <a:prstGeom prst="rect">
              <a:avLst/>
            </a:prstGeom>
            <a:noFill/>
            <a:ln w="9525">
              <a:noFill/>
              <a:miter lim="800000"/>
              <a:headEnd/>
              <a:tailEnd/>
            </a:ln>
          </p:spPr>
          <p:txBody>
            <a:bodyPr>
              <a:spAutoFit/>
            </a:bodyPr>
            <a:lstStyle/>
            <a:p>
              <a:endParaRPr lang="en-US"/>
            </a:p>
          </p:txBody>
        </p:sp>
        <p:sp>
          <p:nvSpPr>
            <p:cNvPr id="45066" name="Rectangle 11"/>
            <p:cNvSpPr>
              <a:spLocks noChangeArrowheads="1"/>
            </p:cNvSpPr>
            <p:nvPr/>
          </p:nvSpPr>
          <p:spPr bwMode="auto">
            <a:xfrm>
              <a:off x="0" y="0"/>
              <a:ext cx="3094" cy="989"/>
            </a:xfrm>
            <a:prstGeom prst="rect">
              <a:avLst/>
            </a:prstGeom>
            <a:noFill/>
            <a:ln w="9525">
              <a:noFill/>
              <a:miter lim="800000"/>
              <a:headEnd/>
              <a:tailEnd/>
            </a:ln>
          </p:spPr>
          <p:txBody>
            <a:bodyPr/>
            <a:lstStyle/>
            <a:p>
              <a:pPr algn="ctr" eaLnBrk="0" hangingPunct="0"/>
              <a:endParaRPr kumimoji="1" lang="en-US"/>
            </a:p>
          </p:txBody>
        </p:sp>
      </p:grpSp>
      <p:pic>
        <p:nvPicPr>
          <p:cNvPr id="45064" name="Picture 12" descr="Teachers Clipart, click for more.">
            <a:hlinkClick r:id="rId3"/>
          </p:cNvPr>
          <p:cNvPicPr>
            <a:picLocks noChangeAspect="1" noChangeArrowheads="1"/>
          </p:cNvPicPr>
          <p:nvPr/>
        </p:nvPicPr>
        <p:blipFill>
          <a:blip r:embed="rId4"/>
          <a:srcRect/>
          <a:stretch>
            <a:fillRect/>
          </a:stretch>
        </p:blipFill>
        <p:spPr bwMode="auto">
          <a:xfrm>
            <a:off x="7593013" y="228600"/>
            <a:ext cx="1341437" cy="1219200"/>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idx="1"/>
          </p:nvPr>
        </p:nvSpPr>
        <p:spPr>
          <a:xfrm>
            <a:off x="838200" y="1219200"/>
            <a:ext cx="8104188" cy="914400"/>
          </a:xfrm>
        </p:spPr>
        <p:txBody>
          <a:bodyPr/>
          <a:lstStyle/>
          <a:p>
            <a:pPr algn="just" eaLnBrk="1" hangingPunct="1">
              <a:lnSpc>
                <a:spcPct val="90000"/>
              </a:lnSpc>
              <a:buFont typeface="Wingdings" pitchFamily="2" charset="2"/>
              <a:buNone/>
            </a:pPr>
            <a:r>
              <a:rPr lang="en-US" sz="1500" b="1" smtClean="0">
                <a:latin typeface="Verdana" pitchFamily="34" charset="0"/>
                <a:cs typeface="Arial" pitchFamily="34" charset="0"/>
              </a:rPr>
              <a:t>   </a:t>
            </a:r>
            <a:endParaRPr lang="en-US" sz="1500" b="1" smtClean="0">
              <a:latin typeface="Verdana" pitchFamily="34" charset="0"/>
              <a:cs typeface="Times New Roman" pitchFamily="18" charset="0"/>
            </a:endParaRPr>
          </a:p>
          <a:p>
            <a:pPr algn="just" eaLnBrk="1" hangingPunct="1">
              <a:lnSpc>
                <a:spcPct val="90000"/>
              </a:lnSpc>
              <a:buFont typeface="Wingdings" pitchFamily="2" charset="2"/>
              <a:buNone/>
            </a:pPr>
            <a:endParaRPr lang="en-US" sz="1500" smtClean="0">
              <a:latin typeface="Verdana" pitchFamily="34" charset="0"/>
            </a:endParaRPr>
          </a:p>
        </p:txBody>
      </p:sp>
      <p:sp>
        <p:nvSpPr>
          <p:cNvPr id="86019" name="Text Box 3"/>
          <p:cNvSpPr txBox="1">
            <a:spLocks noChangeArrowheads="1"/>
          </p:cNvSpPr>
          <p:nvPr/>
        </p:nvSpPr>
        <p:spPr bwMode="auto">
          <a:xfrm>
            <a:off x="1600200" y="609600"/>
            <a:ext cx="7239000" cy="1800225"/>
          </a:xfrm>
          <a:prstGeom prst="rect">
            <a:avLst/>
          </a:prstGeom>
          <a:noFill/>
          <a:ln w="9525">
            <a:noFill/>
            <a:miter lim="800000"/>
            <a:headEnd/>
            <a:tailEnd/>
          </a:ln>
        </p:spPr>
        <p:txBody>
          <a:bodyPr>
            <a:spAutoFit/>
          </a:bodyPr>
          <a:lstStyle/>
          <a:p>
            <a:r>
              <a:rPr lang="en-US" sz="3600" b="1">
                <a:solidFill>
                  <a:schemeClr val="tx2"/>
                </a:solidFill>
                <a:latin typeface="HELVETICA" pitchFamily="34" charset="0"/>
              </a:rPr>
              <a:t>16 KAR 2:110. Endorsement for teachers for gifted education</a:t>
            </a:r>
          </a:p>
          <a:p>
            <a:endParaRPr lang="en-US" sz="1200" b="1">
              <a:solidFill>
                <a:schemeClr val="tx2"/>
              </a:solidFill>
              <a:latin typeface="HELVETICA" pitchFamily="34" charset="0"/>
              <a:cs typeface="Times New Roman" pitchFamily="18" charset="0"/>
            </a:endParaRPr>
          </a:p>
          <a:p>
            <a:r>
              <a:rPr lang="en-US" sz="2800" b="1">
                <a:solidFill>
                  <a:schemeClr val="tx2"/>
                </a:solidFill>
                <a:latin typeface="HELVETICA" pitchFamily="34" charset="0"/>
                <a:cs typeface="Times New Roman" pitchFamily="18" charset="0"/>
                <a:hlinkClick r:id="rId3"/>
              </a:rPr>
              <a:t>http://www.lrc.ky.gov/kar/016/002/110.htm</a:t>
            </a:r>
            <a:r>
              <a:rPr lang="en-US" sz="2800" b="1">
                <a:solidFill>
                  <a:schemeClr val="tx2"/>
                </a:solidFill>
                <a:latin typeface="HELVETICA" pitchFamily="34" charset="0"/>
                <a:cs typeface="Times New Roman" pitchFamily="18" charset="0"/>
              </a:rPr>
              <a:t> </a:t>
            </a:r>
          </a:p>
        </p:txBody>
      </p:sp>
      <p:sp>
        <p:nvSpPr>
          <p:cNvPr id="86020" name="Rectangle 4"/>
          <p:cNvSpPr>
            <a:spLocks noChangeArrowheads="1"/>
          </p:cNvSpPr>
          <p:nvPr/>
        </p:nvSpPr>
        <p:spPr bwMode="auto">
          <a:xfrm>
            <a:off x="1447800" y="2514600"/>
            <a:ext cx="7467600" cy="1800225"/>
          </a:xfrm>
          <a:prstGeom prst="rect">
            <a:avLst/>
          </a:prstGeom>
          <a:noFill/>
          <a:ln w="9525">
            <a:noFill/>
            <a:miter lim="800000"/>
            <a:headEnd/>
            <a:tailEnd/>
          </a:ln>
        </p:spPr>
        <p:txBody>
          <a:bodyPr>
            <a:spAutoFit/>
          </a:bodyPr>
          <a:lstStyle/>
          <a:p>
            <a:r>
              <a:rPr lang="en-US" sz="3600" b="1">
                <a:solidFill>
                  <a:schemeClr val="tx2"/>
                </a:solidFill>
                <a:latin typeface="HELVETICA" pitchFamily="34" charset="0"/>
              </a:rPr>
              <a:t>1</a:t>
            </a:r>
            <a:r>
              <a:rPr lang="en-US" sz="3600" b="1">
                <a:solidFill>
                  <a:schemeClr val="tx2"/>
                </a:solidFill>
                <a:latin typeface="HELVETICA" pitchFamily="34" charset="0"/>
                <a:cs typeface="Arial" pitchFamily="34" charset="0"/>
              </a:rPr>
              <a:t>6 KAR 4:010. Qualifications for professional school positions.</a:t>
            </a:r>
            <a:r>
              <a:rPr lang="en-US" sz="3600" b="1">
                <a:solidFill>
                  <a:schemeClr val="tx2"/>
                </a:solidFill>
                <a:latin typeface="HELVETICA" pitchFamily="34" charset="0"/>
                <a:cs typeface="Times New Roman" pitchFamily="18" charset="0"/>
              </a:rPr>
              <a:t> </a:t>
            </a:r>
          </a:p>
          <a:p>
            <a:endParaRPr lang="en-US" sz="1200" b="1">
              <a:solidFill>
                <a:schemeClr val="tx2"/>
              </a:solidFill>
              <a:latin typeface="HELVETICA" pitchFamily="34" charset="0"/>
              <a:cs typeface="Times New Roman" pitchFamily="18" charset="0"/>
            </a:endParaRPr>
          </a:p>
          <a:p>
            <a:r>
              <a:rPr lang="en-US" sz="2800" b="1">
                <a:solidFill>
                  <a:schemeClr val="tx2"/>
                </a:solidFill>
                <a:latin typeface="HELVETICA" pitchFamily="34" charset="0"/>
                <a:cs typeface="Times New Roman" pitchFamily="18" charset="0"/>
                <a:hlinkClick r:id="rId4"/>
              </a:rPr>
              <a:t>http://www.lrc.ky.gov/kar/016/004/010.htm</a:t>
            </a:r>
            <a:r>
              <a:rPr lang="en-US" sz="2800" b="1">
                <a:solidFill>
                  <a:schemeClr val="tx2"/>
                </a:solidFill>
                <a:latin typeface="HELVETICA" pitchFamily="34" charset="0"/>
                <a:cs typeface="Times New Roman" pitchFamily="18" charset="0"/>
              </a:rPr>
              <a:t> </a:t>
            </a:r>
          </a:p>
        </p:txBody>
      </p:sp>
    </p:spTree>
  </p:cSld>
  <p:clrMapOvr>
    <a:masterClrMapping/>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676400" y="228600"/>
            <a:ext cx="7239000" cy="1143000"/>
          </a:xfrm>
        </p:spPr>
        <p:txBody>
          <a:bodyPr/>
          <a:lstStyle/>
          <a:p>
            <a:pPr eaLnBrk="1" hangingPunct="1"/>
            <a:r>
              <a:rPr lang="en-US" sz="3500" b="1" smtClean="0">
                <a:latin typeface="Verdana" pitchFamily="34" charset="0"/>
              </a:rPr>
              <a:t>Section 10. </a:t>
            </a:r>
            <a:br>
              <a:rPr lang="en-US" sz="3500" b="1" smtClean="0">
                <a:latin typeface="Verdana" pitchFamily="34" charset="0"/>
              </a:rPr>
            </a:br>
            <a:r>
              <a:rPr lang="en-US" sz="3500" b="1" smtClean="0">
                <a:latin typeface="Verdana" pitchFamily="34" charset="0"/>
              </a:rPr>
              <a:t>Procedural Safeguards.</a:t>
            </a:r>
          </a:p>
        </p:txBody>
      </p:sp>
      <p:sp>
        <p:nvSpPr>
          <p:cNvPr id="90115" name="Rectangle 3"/>
          <p:cNvSpPr>
            <a:spLocks noGrp="1" noChangeArrowheads="1"/>
          </p:cNvSpPr>
          <p:nvPr>
            <p:ph idx="1"/>
          </p:nvPr>
        </p:nvSpPr>
        <p:spPr>
          <a:xfrm>
            <a:off x="1219200" y="1905000"/>
            <a:ext cx="7315200" cy="1828800"/>
          </a:xfrm>
        </p:spPr>
        <p:txBody>
          <a:bodyPr/>
          <a:lstStyle/>
          <a:p>
            <a:pPr eaLnBrk="1" hangingPunct="1">
              <a:lnSpc>
                <a:spcPct val="90000"/>
              </a:lnSpc>
              <a:buFont typeface="Wingdings" pitchFamily="2" charset="2"/>
              <a:buNone/>
            </a:pPr>
            <a:r>
              <a:rPr lang="en-US" sz="3600" smtClean="0">
                <a:latin typeface="Verdana" pitchFamily="34" charset="0"/>
              </a:rPr>
              <a:t>  Explains the grievance procedure and other procedural safeguards. </a:t>
            </a:r>
            <a:endParaRPr lang="en-US" smtClean="0"/>
          </a:p>
        </p:txBody>
      </p:sp>
      <p:pic>
        <p:nvPicPr>
          <p:cNvPr id="90116" name="Picture 4" descr="A:\Educational PICS\book03.gif"/>
          <p:cNvPicPr>
            <a:picLocks noChangeAspect="1" noChangeArrowheads="1" noCrop="1"/>
          </p:cNvPicPr>
          <p:nvPr/>
        </p:nvPicPr>
        <p:blipFill>
          <a:blip r:embed="rId3"/>
          <a:srcRect/>
          <a:stretch>
            <a:fillRect/>
          </a:stretch>
        </p:blipFill>
        <p:spPr bwMode="auto">
          <a:xfrm>
            <a:off x="3581400" y="4191000"/>
            <a:ext cx="2895600" cy="2133600"/>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lstStyle/>
          <a:p>
            <a:pPr eaLnBrk="1" hangingPunct="1"/>
            <a:r>
              <a:rPr lang="en-US" smtClean="0"/>
              <a:t>Activity #3</a:t>
            </a:r>
          </a:p>
        </p:txBody>
      </p:sp>
      <p:sp>
        <p:nvSpPr>
          <p:cNvPr id="315395" name="Rectangle 3"/>
          <p:cNvSpPr>
            <a:spLocks noGrp="1" noChangeArrowheads="1"/>
          </p:cNvSpPr>
          <p:nvPr>
            <p:ph idx="1"/>
          </p:nvPr>
        </p:nvSpPr>
        <p:spPr>
          <a:xfrm>
            <a:off x="1143000" y="1981200"/>
            <a:ext cx="7962900" cy="4114800"/>
          </a:xfrm>
        </p:spPr>
        <p:txBody>
          <a:bodyPr/>
          <a:lstStyle/>
          <a:p>
            <a:pPr eaLnBrk="1" hangingPunct="1"/>
            <a:r>
              <a:rPr lang="en-US" sz="2800" dirty="0" smtClean="0">
                <a:latin typeface="Verdana" pitchFamily="34" charset="0"/>
              </a:rPr>
              <a:t> Discuss how you will help students succeed. </a:t>
            </a:r>
          </a:p>
          <a:p>
            <a:pPr lvl="1" eaLnBrk="1" hangingPunct="1"/>
            <a:r>
              <a:rPr lang="en-US" sz="2800" dirty="0" smtClean="0">
                <a:latin typeface="Verdana" pitchFamily="34" charset="0"/>
              </a:rPr>
              <a:t>Share out ideas that you have</a:t>
            </a:r>
          </a:p>
          <a:p>
            <a:pPr lvl="1" eaLnBrk="1" hangingPunct="1"/>
            <a:r>
              <a:rPr lang="en-US" sz="2800" dirty="0" smtClean="0">
                <a:latin typeface="Verdana" pitchFamily="34" charset="0"/>
              </a:rPr>
              <a:t>Share out news </a:t>
            </a:r>
            <a:endParaRPr lang="en-US" sz="2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1528763" y="304800"/>
            <a:ext cx="7564437" cy="815975"/>
          </a:xfrm>
        </p:spPr>
        <p:txBody>
          <a:bodyPr/>
          <a:lstStyle/>
          <a:p>
            <a:pPr eaLnBrk="1" hangingPunct="1"/>
            <a:r>
              <a:rPr lang="en-US" b="1" smtClean="0"/>
              <a:t>Ways to receive GT info:</a:t>
            </a:r>
          </a:p>
        </p:txBody>
      </p:sp>
      <p:sp>
        <p:nvSpPr>
          <p:cNvPr id="168963" name="Rectangle 3"/>
          <p:cNvSpPr>
            <a:spLocks noGrp="1" noChangeArrowheads="1"/>
          </p:cNvSpPr>
          <p:nvPr>
            <p:ph idx="1"/>
          </p:nvPr>
        </p:nvSpPr>
        <p:spPr>
          <a:xfrm>
            <a:off x="1371600" y="1905000"/>
            <a:ext cx="7620000" cy="4800600"/>
          </a:xfrm>
        </p:spPr>
        <p:txBody>
          <a:bodyPr/>
          <a:lstStyle/>
          <a:p>
            <a:pPr eaLnBrk="1" hangingPunct="1">
              <a:lnSpc>
                <a:spcPct val="90000"/>
              </a:lnSpc>
            </a:pPr>
            <a:r>
              <a:rPr lang="en-US" sz="2400" smtClean="0"/>
              <a:t>For Coordinators and Program Directors</a:t>
            </a:r>
          </a:p>
          <a:p>
            <a:pPr lvl="1" eaLnBrk="1" hangingPunct="1">
              <a:lnSpc>
                <a:spcPct val="90000"/>
              </a:lnSpc>
            </a:pPr>
            <a:r>
              <a:rPr lang="en-US" smtClean="0"/>
              <a:t>KDE Distribution List (Send request, title &amp; district to </a:t>
            </a:r>
            <a:r>
              <a:rPr lang="en-US" b="1" smtClean="0">
                <a:hlinkClick r:id="rId3"/>
              </a:rPr>
              <a:t>Greg.Finkbonner@education.ky.gov</a:t>
            </a:r>
            <a:r>
              <a:rPr lang="en-US" smtClean="0"/>
              <a:t> )</a:t>
            </a:r>
          </a:p>
          <a:p>
            <a:pPr eaLnBrk="1" hangingPunct="1">
              <a:lnSpc>
                <a:spcPct val="90000"/>
              </a:lnSpc>
            </a:pPr>
            <a:r>
              <a:rPr lang="en-US" sz="2400" smtClean="0"/>
              <a:t>GT Teachers, Coordinators, Directors, etc.</a:t>
            </a:r>
          </a:p>
          <a:p>
            <a:pPr lvl="1" eaLnBrk="1" hangingPunct="1">
              <a:lnSpc>
                <a:spcPct val="90000"/>
              </a:lnSpc>
            </a:pPr>
            <a:r>
              <a:rPr lang="en-US" smtClean="0"/>
              <a:t>KAGE Mailing List</a:t>
            </a:r>
            <a:br>
              <a:rPr lang="en-US" smtClean="0"/>
            </a:br>
            <a:r>
              <a:rPr lang="en-US" b="1" smtClean="0">
                <a:solidFill>
                  <a:schemeClr val="tx2"/>
                </a:solidFill>
                <a:hlinkClick r:id="rId4"/>
              </a:rPr>
              <a:t>Kage-l@lists.wku.edu</a:t>
            </a:r>
            <a:r>
              <a:rPr lang="en-US" b="1" smtClean="0">
                <a:solidFill>
                  <a:schemeClr val="tx2"/>
                </a:solidFill>
              </a:rPr>
              <a:t> </a:t>
            </a:r>
            <a:br>
              <a:rPr lang="en-US" b="1" smtClean="0">
                <a:solidFill>
                  <a:schemeClr val="tx2"/>
                </a:solidFill>
              </a:rPr>
            </a:br>
            <a:r>
              <a:rPr lang="en-US" b="1" smtClean="0">
                <a:solidFill>
                  <a:schemeClr val="tx2"/>
                </a:solidFill>
                <a:hlinkClick r:id="rId5"/>
              </a:rPr>
              <a:t>http://lists.wku.edu/mailman/listinfo/kage-l</a:t>
            </a:r>
            <a:r>
              <a:rPr lang="en-US" b="1" smtClean="0">
                <a:solidFill>
                  <a:schemeClr val="tx2"/>
                </a:solidFill>
              </a:rPr>
              <a:t> </a:t>
            </a:r>
          </a:p>
          <a:p>
            <a:pPr eaLnBrk="1" hangingPunct="1">
              <a:lnSpc>
                <a:spcPct val="90000"/>
              </a:lnSpc>
            </a:pPr>
            <a:r>
              <a:rPr lang="en-US" sz="2400" smtClean="0"/>
              <a:t>KY Educators</a:t>
            </a:r>
          </a:p>
          <a:p>
            <a:pPr lvl="1" eaLnBrk="1" hangingPunct="1">
              <a:lnSpc>
                <a:spcPct val="90000"/>
              </a:lnSpc>
            </a:pPr>
            <a:r>
              <a:rPr lang="en-US" smtClean="0"/>
              <a:t>KYGAT</a:t>
            </a:r>
          </a:p>
          <a:p>
            <a:pPr lvl="1" eaLnBrk="1" hangingPunct="1">
              <a:lnSpc>
                <a:spcPct val="90000"/>
              </a:lnSpc>
            </a:pPr>
            <a:r>
              <a:rPr lang="en-US" smtClean="0"/>
              <a:t>The LISTSERV for the Kentucky Gifted and Talented Educators  (UK)</a:t>
            </a:r>
          </a:p>
          <a:p>
            <a:pPr lvl="1" eaLnBrk="1" hangingPunct="1">
              <a:lnSpc>
                <a:spcPct val="90000"/>
              </a:lnSpc>
            </a:pPr>
            <a:r>
              <a:rPr lang="en-US" b="1" smtClean="0">
                <a:hlinkClick r:id="rId6"/>
              </a:rPr>
              <a:t>www.uky.edu/Education/kylists.html</a:t>
            </a:r>
            <a:r>
              <a:rPr lang="en-US" b="1" smtClean="0"/>
              <a:t>  </a:t>
            </a:r>
            <a:endParaRPr lang="en-US" smtClean="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5122"/>
          <p:cNvSpPr>
            <a:spLocks noGrp="1" noChangeArrowheads="1"/>
          </p:cNvSpPr>
          <p:nvPr>
            <p:ph type="title"/>
          </p:nvPr>
        </p:nvSpPr>
        <p:spPr>
          <a:xfrm>
            <a:off x="1676400" y="381000"/>
            <a:ext cx="6781800" cy="1066800"/>
          </a:xfrm>
        </p:spPr>
        <p:txBody>
          <a:bodyPr/>
          <a:lstStyle/>
          <a:p>
            <a:pPr eaLnBrk="1" hangingPunct="1"/>
            <a:r>
              <a:rPr lang="en-US" sz="4000" b="1" smtClean="0"/>
              <a:t>Some GT Websites</a:t>
            </a:r>
          </a:p>
        </p:txBody>
      </p:sp>
      <p:sp>
        <p:nvSpPr>
          <p:cNvPr id="184323" name="Rectangle 5123"/>
          <p:cNvSpPr>
            <a:spLocks noGrp="1" noChangeArrowheads="1"/>
          </p:cNvSpPr>
          <p:nvPr>
            <p:ph idx="1"/>
          </p:nvPr>
        </p:nvSpPr>
        <p:spPr>
          <a:xfrm>
            <a:off x="838200" y="1752600"/>
            <a:ext cx="7543800" cy="4800600"/>
          </a:xfrm>
        </p:spPr>
        <p:txBody>
          <a:bodyPr/>
          <a:lstStyle/>
          <a:p>
            <a:pPr marL="609600" indent="-609600" eaLnBrk="1" hangingPunct="1">
              <a:lnSpc>
                <a:spcPct val="90000"/>
              </a:lnSpc>
            </a:pPr>
            <a:r>
              <a:rPr lang="en-US" dirty="0" smtClean="0"/>
              <a:t>KDE Gifted/Talented Education</a:t>
            </a:r>
          </a:p>
          <a:p>
            <a:pPr marL="609600" indent="-609600" eaLnBrk="1" hangingPunct="1">
              <a:lnSpc>
                <a:spcPct val="90000"/>
              </a:lnSpc>
              <a:buFontTx/>
              <a:buNone/>
            </a:pPr>
            <a:r>
              <a:rPr lang="en-US" dirty="0" smtClean="0"/>
              <a:t>	</a:t>
            </a:r>
            <a:r>
              <a:rPr lang="en-US" dirty="0" smtClean="0">
                <a:hlinkClick r:id="rId3"/>
              </a:rPr>
              <a:t>http://education.ky.gov/KDE/Instructional+Resources/Gifted+and+Talented/</a:t>
            </a:r>
            <a:endParaRPr lang="en-US" dirty="0" smtClean="0"/>
          </a:p>
          <a:p>
            <a:pPr marL="609600" indent="-609600" eaLnBrk="1" hangingPunct="1">
              <a:lnSpc>
                <a:spcPct val="90000"/>
              </a:lnSpc>
            </a:pPr>
            <a:r>
              <a:rPr lang="en-US" dirty="0" smtClean="0"/>
              <a:t>KAGE Website </a:t>
            </a:r>
            <a:r>
              <a:rPr lang="en-US" dirty="0" smtClean="0">
                <a:hlinkClick r:id="rId4"/>
              </a:rPr>
              <a:t>http://www.wku.edu/kage/</a:t>
            </a:r>
            <a:endParaRPr lang="en-US" dirty="0" smtClean="0"/>
          </a:p>
          <a:p>
            <a:pPr marL="609600" indent="-609600" eaLnBrk="1" hangingPunct="1">
              <a:lnSpc>
                <a:spcPct val="90000"/>
              </a:lnSpc>
            </a:pPr>
            <a:r>
              <a:rPr lang="en-US" dirty="0" smtClean="0"/>
              <a:t>NAGC Website </a:t>
            </a:r>
            <a:r>
              <a:rPr lang="en-US" dirty="0" smtClean="0">
                <a:hlinkClick r:id="rId5"/>
              </a:rPr>
              <a:t>http://www.nagc.org/</a:t>
            </a:r>
            <a:endParaRPr lang="en-US" dirty="0" smtClean="0"/>
          </a:p>
          <a:p>
            <a:pPr marL="609600" indent="-609600" eaLnBrk="1" hangingPunct="1">
              <a:lnSpc>
                <a:spcPct val="90000"/>
              </a:lnSpc>
            </a:pPr>
            <a:r>
              <a:rPr lang="en-US" dirty="0" smtClean="0"/>
              <a:t>WKU - The Center for Gifted Studies </a:t>
            </a:r>
            <a:r>
              <a:rPr lang="en-US" dirty="0" smtClean="0">
                <a:hlinkClick r:id="rId6"/>
              </a:rPr>
              <a:t>http://www.wku.edu/Dept/Support/AcadAffairs/Gifted/giftedsite/wordpress/</a:t>
            </a:r>
            <a:endParaRPr lang="en-US" dirty="0" smtClean="0"/>
          </a:p>
          <a:p>
            <a:pPr marL="609600" indent="-609600" eaLnBrk="1" hangingPunct="1">
              <a:lnSpc>
                <a:spcPct val="90000"/>
              </a:lnSpc>
            </a:pPr>
            <a:r>
              <a:rPr lang="en-US" dirty="0" smtClean="0"/>
              <a:t>NKU – Talent Development and Gifted Studies </a:t>
            </a:r>
            <a:r>
              <a:rPr lang="en-US" dirty="0" smtClean="0">
                <a:hlinkClick r:id="rId7"/>
              </a:rPr>
              <a:t>http://gifted.nku.edu/</a:t>
            </a:r>
            <a:endParaRPr lang="en-US" dirty="0" smtClean="0"/>
          </a:p>
          <a:p>
            <a:pPr marL="609600" indent="-609600" eaLnBrk="1" hangingPunct="1">
              <a:lnSpc>
                <a:spcPct val="90000"/>
              </a:lnSpc>
              <a:buNone/>
            </a:pPr>
            <a:endParaRPr lang="en-US" dirty="0" smtClean="0"/>
          </a:p>
          <a:p>
            <a:pPr marL="609600" indent="-609600" eaLnBrk="1" hangingPunct="1">
              <a:lnSpc>
                <a:spcPct val="90000"/>
              </a:lnSpc>
            </a:pPr>
            <a:endParaRPr lang="en-US" dirty="0" smtClean="0"/>
          </a:p>
          <a:p>
            <a:pPr marL="609600" indent="-609600" eaLnBrk="1" hangingPunct="1">
              <a:lnSpc>
                <a:spcPct val="90000"/>
              </a:lnSpc>
            </a:pPr>
            <a:endParaRPr lang="en-US" dirty="0" smtClean="0"/>
          </a:p>
        </p:txBody>
      </p:sp>
      <p:pic>
        <p:nvPicPr>
          <p:cNvPr id="184324" name="Picture 5124" descr="C:\Documents and Settings\Administrator\My Documents\GIFS+JPG\adventures.gif"/>
          <p:cNvPicPr>
            <a:picLocks noChangeAspect="1" noChangeArrowheads="1"/>
          </p:cNvPicPr>
          <p:nvPr/>
        </p:nvPicPr>
        <p:blipFill>
          <a:blip r:embed="rId8"/>
          <a:srcRect/>
          <a:stretch>
            <a:fillRect/>
          </a:stretch>
        </p:blipFill>
        <p:spPr bwMode="auto">
          <a:xfrm>
            <a:off x="6553200" y="381000"/>
            <a:ext cx="1296988" cy="1111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133600" y="381000"/>
            <a:ext cx="6324600" cy="1371600"/>
          </a:xfrm>
        </p:spPr>
        <p:txBody>
          <a:bodyPr/>
          <a:lstStyle/>
          <a:p>
            <a:pPr eaLnBrk="1" hangingPunct="1"/>
            <a:r>
              <a:rPr lang="en-US" sz="4800" b="1" smtClean="0">
                <a:latin typeface="Verdana" pitchFamily="34" charset="0"/>
              </a:rPr>
              <a:t>QUESTIONS?</a:t>
            </a:r>
            <a:endParaRPr lang="en-US" smtClean="0">
              <a:latin typeface="Verdana" pitchFamily="34" charset="0"/>
            </a:endParaRPr>
          </a:p>
        </p:txBody>
      </p:sp>
      <p:pic>
        <p:nvPicPr>
          <p:cNvPr id="98307" name="Picture 3" descr="C:\WINDOWS\DESKTOP\ani-gifs\educ\desk.gif"/>
          <p:cNvPicPr>
            <a:picLocks noChangeAspect="1" noChangeArrowheads="1" noCrop="1"/>
          </p:cNvPicPr>
          <p:nvPr/>
        </p:nvPicPr>
        <p:blipFill>
          <a:blip r:embed="rId3"/>
          <a:srcRect/>
          <a:stretch>
            <a:fillRect/>
          </a:stretch>
        </p:blipFill>
        <p:spPr bwMode="auto">
          <a:xfrm>
            <a:off x="1828800" y="3886200"/>
            <a:ext cx="3505200" cy="1893888"/>
          </a:xfrm>
          <a:prstGeom prst="rect">
            <a:avLst/>
          </a:prstGeom>
          <a:noFill/>
          <a:ln w="9525">
            <a:noFill/>
            <a:miter lim="800000"/>
            <a:headEnd/>
            <a:tailEnd/>
          </a:ln>
        </p:spPr>
      </p:pic>
      <p:pic>
        <p:nvPicPr>
          <p:cNvPr id="98308" name="Picture 4" descr="C:\WINDOWS\DESKTOP\ani-gifs\educ\questionmark.gif"/>
          <p:cNvPicPr>
            <a:picLocks noChangeAspect="1" noChangeArrowheads="1" noCrop="1"/>
          </p:cNvPicPr>
          <p:nvPr/>
        </p:nvPicPr>
        <p:blipFill>
          <a:blip r:embed="rId4"/>
          <a:srcRect/>
          <a:stretch>
            <a:fillRect/>
          </a:stretch>
        </p:blipFill>
        <p:spPr bwMode="auto">
          <a:xfrm>
            <a:off x="5638800" y="3352800"/>
            <a:ext cx="822325" cy="822325"/>
          </a:xfrm>
          <a:prstGeom prst="rect">
            <a:avLst/>
          </a:prstGeom>
          <a:noFill/>
          <a:ln w="9525">
            <a:noFill/>
            <a:miter lim="800000"/>
            <a:headEnd/>
            <a:tailEnd/>
          </a:ln>
        </p:spPr>
      </p:pic>
      <p:pic>
        <p:nvPicPr>
          <p:cNvPr id="98309" name="Picture 5" descr="C:\WINDOWS\DESKTOP\ani-gifs\educ\questionmark.gif"/>
          <p:cNvPicPr>
            <a:picLocks noChangeAspect="1" noChangeArrowheads="1" noCrop="1"/>
          </p:cNvPicPr>
          <p:nvPr/>
        </p:nvPicPr>
        <p:blipFill>
          <a:blip r:embed="rId4"/>
          <a:srcRect/>
          <a:stretch>
            <a:fillRect/>
          </a:stretch>
        </p:blipFill>
        <p:spPr bwMode="auto">
          <a:xfrm>
            <a:off x="4572000" y="2362200"/>
            <a:ext cx="822325" cy="822325"/>
          </a:xfrm>
          <a:prstGeom prst="rect">
            <a:avLst/>
          </a:prstGeom>
          <a:noFill/>
          <a:ln w="9525">
            <a:noFill/>
            <a:miter lim="800000"/>
            <a:headEnd/>
            <a:tailEnd/>
          </a:ln>
        </p:spPr>
      </p:pic>
      <p:pic>
        <p:nvPicPr>
          <p:cNvPr id="51206" name="Picture 6" descr="C:\Documents and Settings\Administrator\My Documents\GIFS+JPG\Educational PICS\elephantquestion.gif"/>
          <p:cNvPicPr>
            <a:picLocks noChangeAspect="1" noChangeArrowheads="1"/>
          </p:cNvPicPr>
          <p:nvPr/>
        </p:nvPicPr>
        <p:blipFill>
          <a:blip r:embed="rId5"/>
          <a:srcRect/>
          <a:stretch>
            <a:fillRect/>
          </a:stretch>
        </p:blipFill>
        <p:spPr bwMode="auto">
          <a:xfrm>
            <a:off x="6705600" y="3810000"/>
            <a:ext cx="1863725" cy="1863725"/>
          </a:xfrm>
          <a:prstGeom prst="rect">
            <a:avLst/>
          </a:prstGeom>
          <a:noFill/>
          <a:ln w="9525">
            <a:noFill/>
            <a:miter lim="800000"/>
            <a:headEnd/>
            <a:tailEnd/>
          </a:ln>
        </p:spPr>
      </p:pic>
      <p:pic>
        <p:nvPicPr>
          <p:cNvPr id="98311" name="Picture 7" descr="C:\WINDOWS\DESKTOP\ani-gifs\educ\questionmark.gif"/>
          <p:cNvPicPr>
            <a:picLocks noChangeAspect="1" noChangeArrowheads="1" noCrop="1"/>
          </p:cNvPicPr>
          <p:nvPr/>
        </p:nvPicPr>
        <p:blipFill>
          <a:blip r:embed="rId4"/>
          <a:srcRect/>
          <a:stretch>
            <a:fillRect/>
          </a:stretch>
        </p:blipFill>
        <p:spPr bwMode="auto">
          <a:xfrm>
            <a:off x="2590800" y="2209800"/>
            <a:ext cx="822325" cy="822325"/>
          </a:xfrm>
          <a:prstGeom prst="rect">
            <a:avLst/>
          </a:prstGeom>
          <a:noFill/>
          <a:ln w="9525">
            <a:noFill/>
            <a:miter lim="800000"/>
            <a:headEnd/>
            <a:tailEnd/>
          </a:ln>
        </p:spPr>
      </p:pic>
      <p:pic>
        <p:nvPicPr>
          <p:cNvPr id="51208" name="Picture 8" descr="C:\WINDOWS\DESKTOP\ani-gifs\educ\questionmark.gif"/>
          <p:cNvPicPr>
            <a:picLocks noChangeAspect="1" noChangeArrowheads="1" noCrop="1"/>
          </p:cNvPicPr>
          <p:nvPr/>
        </p:nvPicPr>
        <p:blipFill>
          <a:blip r:embed="rId4"/>
          <a:srcRect/>
          <a:stretch>
            <a:fillRect/>
          </a:stretch>
        </p:blipFill>
        <p:spPr bwMode="auto">
          <a:xfrm>
            <a:off x="3276600" y="3124200"/>
            <a:ext cx="822325" cy="822325"/>
          </a:xfrm>
          <a:prstGeom prst="rect">
            <a:avLst/>
          </a:prstGeom>
          <a:noFill/>
          <a:ln w="9525">
            <a:noFill/>
            <a:miter lim="800000"/>
            <a:headEnd/>
            <a:tailEnd/>
          </a:ln>
        </p:spPr>
      </p:pic>
      <p:pic>
        <p:nvPicPr>
          <p:cNvPr id="51209" name="Picture 9" descr="C:\WINDOWS\DESKTOP\ani-gifs\educ\questionmark.gif"/>
          <p:cNvPicPr>
            <a:picLocks noChangeAspect="1" noChangeArrowheads="1" noCrop="1"/>
          </p:cNvPicPr>
          <p:nvPr/>
        </p:nvPicPr>
        <p:blipFill>
          <a:blip r:embed="rId4"/>
          <a:srcRect/>
          <a:stretch>
            <a:fillRect/>
          </a:stretch>
        </p:blipFill>
        <p:spPr bwMode="auto">
          <a:xfrm>
            <a:off x="6553200" y="2133600"/>
            <a:ext cx="822325" cy="822325"/>
          </a:xfrm>
          <a:prstGeom prst="rect">
            <a:avLst/>
          </a:prstGeom>
          <a:noFill/>
          <a:ln w="9525">
            <a:noFill/>
            <a:miter lim="800000"/>
            <a:headEnd/>
            <a:tailEnd/>
          </a:ln>
        </p:spPr>
      </p:pic>
    </p:spTree>
  </p:cSld>
  <p:clrMapOvr>
    <a:masterClrMapping/>
  </p:clrMapOvr>
  <p:transition>
    <p:sndAc>
      <p:end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Education Goals</a:t>
            </a:r>
          </a:p>
        </p:txBody>
      </p:sp>
      <p:sp>
        <p:nvSpPr>
          <p:cNvPr id="10243" name="Content Placeholder 2"/>
          <p:cNvSpPr>
            <a:spLocks noGrp="1"/>
          </p:cNvSpPr>
          <p:nvPr>
            <p:ph idx="1"/>
          </p:nvPr>
        </p:nvSpPr>
        <p:spPr/>
        <p:txBody>
          <a:bodyPr/>
          <a:lstStyle/>
          <a:p>
            <a:pPr eaLnBrk="1" hangingPunct="1"/>
            <a:r>
              <a:rPr lang="en-US" smtClean="0"/>
              <a:t>The goals of the KERA of 1990 are still found in KRS 158.645 and KRS 158.6451</a:t>
            </a:r>
          </a:p>
          <a:p>
            <a:pPr eaLnBrk="1" hangingPunct="1"/>
            <a:r>
              <a:rPr lang="en-US" smtClean="0"/>
              <a:t>All students shall have the opportunity to acquire:</a:t>
            </a:r>
          </a:p>
          <a:p>
            <a:pPr lvl="1" eaLnBrk="1" hangingPunct="1"/>
            <a:r>
              <a:rPr lang="en-US" smtClean="0"/>
              <a:t>Communication skills necessary to function </a:t>
            </a:r>
          </a:p>
          <a:p>
            <a:pPr lvl="1" eaLnBrk="1" hangingPunct="1"/>
            <a:r>
              <a:rPr lang="en-US" smtClean="0"/>
              <a:t>Knowledge to make economic, social and political choices</a:t>
            </a:r>
          </a:p>
          <a:p>
            <a:pPr lvl="1" eaLnBrk="1" hangingPunct="1"/>
            <a:r>
              <a:rPr lang="en-US" smtClean="0"/>
              <a:t>Understanding of governmental processes as they affect the community, the state and nation</a:t>
            </a:r>
          </a:p>
          <a:p>
            <a:pPr lvl="1" eaLnBrk="1" hangingPunct="1"/>
            <a:r>
              <a:rPr lang="en-US" smtClean="0"/>
              <a:t>Sufficient self-knowledge of their mental and physical wellness</a:t>
            </a:r>
          </a:p>
          <a:p>
            <a:pPr lvl="1" eaLnBrk="1" hangingPunct="1"/>
            <a:endParaRPr lang="en-US"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2667000" y="533400"/>
            <a:ext cx="4572000" cy="3200400"/>
          </a:xfrm>
        </p:spPr>
        <p:txBody>
          <a:bodyPr/>
          <a:lstStyle/>
          <a:p>
            <a:pPr eaLnBrk="1" fontAlgn="auto" hangingPunct="1">
              <a:spcAft>
                <a:spcPts val="0"/>
              </a:spcAft>
              <a:defRPr/>
            </a:pPr>
            <a:r>
              <a:rPr lang="en-US" sz="4800" dirty="0">
                <a:latin typeface="Verdana" pitchFamily="34" charset="0"/>
              </a:rPr>
              <a:t>Thank you for attending!</a:t>
            </a:r>
            <a:r>
              <a:rPr lang="en-US" dirty="0">
                <a:latin typeface="Verdana" pitchFamily="34" charset="0"/>
              </a:rPr>
              <a:t> </a:t>
            </a:r>
          </a:p>
        </p:txBody>
      </p:sp>
      <p:sp>
        <p:nvSpPr>
          <p:cNvPr id="52227" name="Text Box 3"/>
          <p:cNvSpPr txBox="1">
            <a:spLocks noChangeArrowheads="1"/>
          </p:cNvSpPr>
          <p:nvPr/>
        </p:nvSpPr>
        <p:spPr bwMode="auto">
          <a:xfrm>
            <a:off x="1676400" y="5334000"/>
            <a:ext cx="7162800" cy="1016000"/>
          </a:xfrm>
          <a:prstGeom prst="rect">
            <a:avLst/>
          </a:prstGeom>
          <a:noFill/>
          <a:ln w="9525">
            <a:noFill/>
            <a:miter lim="800000"/>
            <a:headEnd/>
            <a:tailEnd/>
          </a:ln>
        </p:spPr>
        <p:txBody>
          <a:bodyPr>
            <a:spAutoFit/>
          </a:bodyPr>
          <a:lstStyle/>
          <a:p>
            <a:pPr>
              <a:spcBef>
                <a:spcPct val="50000"/>
              </a:spcBef>
            </a:pPr>
            <a:r>
              <a:rPr lang="en-US" b="1">
                <a:solidFill>
                  <a:schemeClr val="tx2"/>
                </a:solidFill>
                <a:latin typeface="Arial Black" pitchFamily="34" charset="0"/>
              </a:rPr>
              <a:t> </a:t>
            </a:r>
          </a:p>
          <a:p>
            <a:pPr>
              <a:spcBef>
                <a:spcPct val="50000"/>
              </a:spcBef>
            </a:pPr>
            <a:r>
              <a:rPr lang="en-US" b="1">
                <a:solidFill>
                  <a:schemeClr val="tx2"/>
                </a:solidFill>
                <a:latin typeface="Arial Black" pitchFamily="34" charset="0"/>
                <a:hlinkClick r:id="rId3"/>
              </a:rPr>
              <a:t>Greg.Finkbonner@education.ky.gov</a:t>
            </a:r>
            <a:r>
              <a:rPr lang="en-US" b="1">
                <a:solidFill>
                  <a:schemeClr val="tx2"/>
                </a:solidFill>
                <a:latin typeface="Arial Black" pitchFamily="34" charset="0"/>
              </a:rPr>
              <a:t> </a:t>
            </a:r>
          </a:p>
        </p:txBody>
      </p:sp>
      <p:sp>
        <p:nvSpPr>
          <p:cNvPr id="52228" name="Text Box 5"/>
          <p:cNvSpPr txBox="1">
            <a:spLocks noChangeArrowheads="1"/>
          </p:cNvSpPr>
          <p:nvPr/>
        </p:nvSpPr>
        <p:spPr bwMode="auto">
          <a:xfrm>
            <a:off x="2057400" y="3276600"/>
            <a:ext cx="184150" cy="457200"/>
          </a:xfrm>
          <a:prstGeom prst="rect">
            <a:avLst/>
          </a:prstGeom>
          <a:noFill/>
          <a:ln w="9525">
            <a:noFill/>
            <a:miter lim="800000"/>
            <a:headEnd/>
            <a:tailEnd/>
          </a:ln>
        </p:spPr>
        <p:txBody>
          <a:bodyPr wrap="none">
            <a:spAutoFit/>
          </a:bodyPr>
          <a:lstStyle/>
          <a:p>
            <a:endParaRPr lang="en-US">
              <a:solidFill>
                <a:schemeClr val="tx2"/>
              </a:solidFill>
            </a:endParaRPr>
          </a:p>
        </p:txBody>
      </p:sp>
    </p:spTree>
  </p:cSld>
  <p:clrMapOvr>
    <a:masterClrMapping/>
  </p:clrMapOvr>
  <p:transition>
    <p:sndAc>
      <p:end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Goals continued	</a:t>
            </a:r>
          </a:p>
        </p:txBody>
      </p:sp>
      <p:sp>
        <p:nvSpPr>
          <p:cNvPr id="3" name="Content Placeholder 2"/>
          <p:cNvSpPr>
            <a:spLocks noGrp="1"/>
          </p:cNvSpPr>
          <p:nvPr>
            <p:ph idx="1"/>
          </p:nvPr>
        </p:nvSpPr>
        <p:spPr/>
        <p:txBody>
          <a:bodyPr>
            <a:normAutofit fontScale="92500" lnSpcReduction="20000"/>
          </a:bodyPr>
          <a:lstStyle/>
          <a:p>
            <a:pPr marL="274320" indent="-274320" eaLnBrk="1" fontAlgn="auto" hangingPunct="1">
              <a:spcAft>
                <a:spcPts val="0"/>
              </a:spcAft>
              <a:buClr>
                <a:schemeClr val="accent3"/>
              </a:buClr>
              <a:buFont typeface="Wingdings 2"/>
              <a:buChar char=""/>
              <a:defRPr/>
            </a:pPr>
            <a:r>
              <a:rPr lang="en-US" dirty="0" smtClean="0"/>
              <a:t>Sufficient grounding in the arts to enable each student to appreciate their cultural and historical heritage</a:t>
            </a:r>
          </a:p>
          <a:p>
            <a:pPr marL="274320" indent="-274320" eaLnBrk="1" fontAlgn="auto" hangingPunct="1">
              <a:spcAft>
                <a:spcPts val="0"/>
              </a:spcAft>
              <a:buClr>
                <a:schemeClr val="accent3"/>
              </a:buClr>
              <a:buFont typeface="Wingdings 2"/>
              <a:buChar char=""/>
              <a:defRPr/>
            </a:pPr>
            <a:r>
              <a:rPr lang="en-US" dirty="0" smtClean="0"/>
              <a:t>Sufficient preparation to </a:t>
            </a:r>
            <a:r>
              <a:rPr lang="en-US" b="1" dirty="0" smtClean="0"/>
              <a:t>choose and pursue their life’s work intelligently</a:t>
            </a:r>
          </a:p>
          <a:p>
            <a:pPr marL="274320" indent="-274320" eaLnBrk="1" fontAlgn="auto" hangingPunct="1">
              <a:spcAft>
                <a:spcPts val="0"/>
              </a:spcAft>
              <a:buClr>
                <a:schemeClr val="accent3"/>
              </a:buClr>
              <a:buFont typeface="Wingdings 2"/>
              <a:buChar char=""/>
              <a:defRPr/>
            </a:pPr>
            <a:r>
              <a:rPr lang="en-US" dirty="0" smtClean="0"/>
              <a:t>Skills to enable </a:t>
            </a:r>
            <a:r>
              <a:rPr lang="en-US" dirty="0" smtClean="0"/>
              <a:t>students </a:t>
            </a:r>
            <a:r>
              <a:rPr lang="en-US" dirty="0" smtClean="0"/>
              <a:t>to compete favorably with students in other states and other parts of the world</a:t>
            </a:r>
          </a:p>
          <a:p>
            <a:pPr marL="274320" indent="-274320" eaLnBrk="1" fontAlgn="auto" hangingPunct="1">
              <a:spcAft>
                <a:spcPts val="0"/>
              </a:spcAft>
              <a:buClr>
                <a:schemeClr val="accent3"/>
              </a:buClr>
              <a:buFont typeface="Wingdings 2"/>
              <a:buNone/>
              <a:defRPr/>
            </a:pPr>
            <a:r>
              <a:rPr lang="en-US" dirty="0" smtClean="0"/>
              <a:t>Furthermore, schools shall:</a:t>
            </a:r>
          </a:p>
          <a:p>
            <a:pPr marL="274320" indent="-274320" eaLnBrk="1" fontAlgn="auto" hangingPunct="1">
              <a:spcAft>
                <a:spcPts val="0"/>
              </a:spcAft>
              <a:buClr>
                <a:schemeClr val="accent3"/>
              </a:buClr>
              <a:buFont typeface="Wingdings 2"/>
              <a:buChar char=""/>
              <a:defRPr/>
            </a:pPr>
            <a:r>
              <a:rPr lang="en-US" b="1" dirty="0" smtClean="0"/>
              <a:t>Expect a high level of achievement from all students</a:t>
            </a:r>
          </a:p>
          <a:p>
            <a:pPr marL="274320" indent="-274320" eaLnBrk="1" fontAlgn="auto" hangingPunct="1">
              <a:spcAft>
                <a:spcPts val="0"/>
              </a:spcAft>
              <a:buClr>
                <a:schemeClr val="accent3"/>
              </a:buClr>
              <a:buFont typeface="Wingdings 2"/>
              <a:buChar char=""/>
              <a:defRPr/>
            </a:pPr>
            <a:r>
              <a:rPr lang="en-US" dirty="0" smtClean="0"/>
              <a:t>Reduce physical and mental health barriers to learning</a:t>
            </a:r>
          </a:p>
          <a:p>
            <a:pPr marL="274320" indent="-274320" eaLnBrk="1" fontAlgn="auto" hangingPunct="1">
              <a:spcAft>
                <a:spcPts val="0"/>
              </a:spcAft>
              <a:buClr>
                <a:schemeClr val="accent3"/>
              </a:buClr>
              <a:buFont typeface="Wingdings 2"/>
              <a:buChar char=""/>
              <a:defRPr/>
            </a:pPr>
            <a:r>
              <a:rPr lang="en-US" dirty="0" smtClean="0"/>
              <a:t>Be measured on the proportion of students who make a successful transition to work, </a:t>
            </a:r>
            <a:r>
              <a:rPr lang="en-US" b="1" dirty="0" smtClean="0"/>
              <a:t>post-secondary education </a:t>
            </a:r>
            <a:r>
              <a:rPr lang="en-US" dirty="0" smtClean="0"/>
              <a:t>and the military</a:t>
            </a:r>
          </a:p>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None/>
              <a:defRPr/>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704850"/>
            <a:ext cx="8229600" cy="742950"/>
          </a:xfrm>
        </p:spPr>
        <p:txBody>
          <a:bodyPr/>
          <a:lstStyle/>
          <a:p>
            <a:pPr eaLnBrk="1" hangingPunct="1"/>
            <a:r>
              <a:rPr lang="en-US" sz="3600" smtClean="0">
                <a:ea typeface="Arial Unicode MS" pitchFamily="34" charset="-128"/>
                <a:cs typeface="Arial Unicode MS" pitchFamily="34" charset="-128"/>
              </a:rPr>
              <a:t> The Kentucky Academic Core Content</a:t>
            </a:r>
          </a:p>
        </p:txBody>
      </p:sp>
      <p:sp>
        <p:nvSpPr>
          <p:cNvPr id="219139" name="Rectangle 3"/>
          <p:cNvSpPr>
            <a:spLocks noGrp="1" noChangeArrowheads="1"/>
          </p:cNvSpPr>
          <p:nvPr>
            <p:ph idx="1"/>
          </p:nvPr>
        </p:nvSpPr>
        <p:spPr/>
        <p:txBody>
          <a:bodyPr/>
          <a:lstStyle/>
          <a:p>
            <a:pPr eaLnBrk="1" hangingPunct="1">
              <a:lnSpc>
                <a:spcPct val="90000"/>
              </a:lnSpc>
              <a:buFont typeface="Wingdings" pitchFamily="2" charset="2"/>
              <a:buNone/>
            </a:pPr>
            <a:r>
              <a:rPr lang="en-US" sz="2400" smtClean="0">
                <a:latin typeface="Verdana" pitchFamily="34" charset="0"/>
                <a:ea typeface="Arial Unicode MS" pitchFamily="34" charset="-128"/>
                <a:cs typeface="Arial Unicode MS" pitchFamily="34" charset="-128"/>
              </a:rPr>
              <a:t>	</a:t>
            </a:r>
            <a:r>
              <a:rPr lang="en-US" sz="2800" b="1" smtClean="0">
                <a:latin typeface="Verdana" pitchFamily="34" charset="0"/>
                <a:ea typeface="Arial Unicode MS" pitchFamily="34" charset="-128"/>
                <a:cs typeface="Arial Unicode MS" pitchFamily="34" charset="-128"/>
              </a:rPr>
              <a:t> </a:t>
            </a:r>
            <a:r>
              <a:rPr lang="en-US" smtClean="0">
                <a:latin typeface="Verdana" pitchFamily="34" charset="0"/>
                <a:ea typeface="Arial Unicode MS" pitchFamily="34" charset="-128"/>
                <a:cs typeface="Arial Unicode MS" pitchFamily="34" charset="-128"/>
              </a:rPr>
              <a:t> </a:t>
            </a:r>
          </a:p>
        </p:txBody>
      </p:sp>
      <p:sp>
        <p:nvSpPr>
          <p:cNvPr id="12292" name="Rectangle 8"/>
          <p:cNvSpPr>
            <a:spLocks noChangeArrowheads="1"/>
          </p:cNvSpPr>
          <p:nvPr/>
        </p:nvSpPr>
        <p:spPr bwMode="auto">
          <a:xfrm>
            <a:off x="304800" y="1524000"/>
            <a:ext cx="8153400" cy="3416300"/>
          </a:xfrm>
          <a:prstGeom prst="rect">
            <a:avLst/>
          </a:prstGeom>
          <a:noFill/>
          <a:ln w="9525">
            <a:noFill/>
            <a:miter lim="800000"/>
            <a:headEnd/>
            <a:tailEnd/>
          </a:ln>
        </p:spPr>
        <p:txBody>
          <a:bodyPr>
            <a:spAutoFit/>
          </a:bodyPr>
          <a:lstStyle/>
          <a:p>
            <a:r>
              <a:rPr lang="en-US"/>
              <a:t>The Kentucky Core Academic Standards were recently adopted by the Kentucky State Board of Education. Within the former Program of Studies, the English Language Arts standards and the mathematics standards are now represented by the new Common Core State Standards. These standards are currently moving through the regulatory process. The other content areas are still comprised by the Program of Studies revised in 2006.  Those standards will also be revised and incorporated into this document in the near future.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381000"/>
            <a:ext cx="7035800" cy="815975"/>
          </a:xfrm>
        </p:spPr>
        <p:txBody>
          <a:bodyPr/>
          <a:lstStyle/>
          <a:p>
            <a:pPr eaLnBrk="1" hangingPunct="1"/>
            <a:r>
              <a:rPr lang="en-US" smtClean="0"/>
              <a:t> Standards</a:t>
            </a:r>
          </a:p>
        </p:txBody>
      </p:sp>
      <p:sp>
        <p:nvSpPr>
          <p:cNvPr id="285699" name="Rectangle 3"/>
          <p:cNvSpPr>
            <a:spLocks noGrp="1" noChangeArrowheads="1"/>
          </p:cNvSpPr>
          <p:nvPr>
            <p:ph idx="1"/>
          </p:nvPr>
        </p:nvSpPr>
        <p:spPr>
          <a:xfrm>
            <a:off x="762000" y="1371600"/>
            <a:ext cx="7924800" cy="4648200"/>
          </a:xfrm>
        </p:spPr>
        <p:txBody>
          <a:bodyPr/>
          <a:lstStyle/>
          <a:p>
            <a:pPr eaLnBrk="1" hangingPunct="1">
              <a:lnSpc>
                <a:spcPct val="90000"/>
              </a:lnSpc>
            </a:pPr>
            <a:r>
              <a:rPr lang="en-US" sz="3200" dirty="0" smtClean="0">
                <a:solidFill>
                  <a:srgbClr val="000000"/>
                </a:solidFill>
                <a:cs typeface="Arial" pitchFamily="34" charset="0"/>
              </a:rPr>
              <a:t>English Language Arts and Literacy in History/Social Studies, Science and Technical Subjects</a:t>
            </a:r>
          </a:p>
          <a:p>
            <a:pPr lvl="1" eaLnBrk="1" hangingPunct="1">
              <a:lnSpc>
                <a:spcPct val="90000"/>
              </a:lnSpc>
            </a:pPr>
            <a:r>
              <a:rPr lang="en-US" sz="2800" dirty="0" smtClean="0">
                <a:solidFill>
                  <a:srgbClr val="000000"/>
                </a:solidFill>
                <a:cs typeface="Arial" pitchFamily="34" charset="0"/>
              </a:rPr>
              <a:t>Grade specific standards</a:t>
            </a:r>
          </a:p>
          <a:p>
            <a:pPr lvl="1" eaLnBrk="1" hangingPunct="1">
              <a:lnSpc>
                <a:spcPct val="90000"/>
              </a:lnSpc>
            </a:pPr>
            <a:r>
              <a:rPr lang="en-US" sz="2800" dirty="0" smtClean="0">
                <a:solidFill>
                  <a:srgbClr val="000000"/>
                </a:solidFill>
                <a:cs typeface="Arial" pitchFamily="34" charset="0"/>
              </a:rPr>
              <a:t>Students are able to meet college and career readiness</a:t>
            </a:r>
          </a:p>
          <a:p>
            <a:pPr lvl="1" eaLnBrk="1" hangingPunct="1">
              <a:lnSpc>
                <a:spcPct val="90000"/>
              </a:lnSpc>
            </a:pPr>
            <a:r>
              <a:rPr lang="en-US" sz="2800" dirty="0" smtClean="0">
                <a:solidFill>
                  <a:srgbClr val="000000"/>
                </a:solidFill>
                <a:cs typeface="Arial" pitchFamily="34" charset="0"/>
              </a:rPr>
              <a:t>Standards are divided into Reading, Writing, Speaking and Listening</a:t>
            </a:r>
          </a:p>
          <a:p>
            <a:pPr lvl="1" eaLnBrk="1" hangingPunct="1">
              <a:lnSpc>
                <a:spcPct val="90000"/>
              </a:lnSpc>
            </a:pPr>
            <a:r>
              <a:rPr lang="en-US" sz="2800" dirty="0" smtClean="0">
                <a:solidFill>
                  <a:srgbClr val="000000"/>
                </a:solidFill>
                <a:cs typeface="Arial" pitchFamily="34" charset="0"/>
              </a:rPr>
              <a:t>Research and Media skills are embedded</a:t>
            </a:r>
          </a:p>
          <a:p>
            <a:pPr lvl="1" eaLnBrk="1" hangingPunct="1">
              <a:lnSpc>
                <a:spcPct val="90000"/>
              </a:lnSpc>
            </a:pPr>
            <a:r>
              <a:rPr lang="en-US" sz="2800" dirty="0" smtClean="0">
                <a:solidFill>
                  <a:srgbClr val="000000"/>
                </a:solidFill>
                <a:cs typeface="Arial" pitchFamily="34" charset="0"/>
              </a:rPr>
              <a:t>Students are to know and be able to do, but it is still up to the teacher to provide the rich learning experience</a:t>
            </a:r>
          </a:p>
          <a:p>
            <a:pPr lvl="1" eaLnBrk="1" hangingPunct="1">
              <a:lnSpc>
                <a:spcPct val="90000"/>
              </a:lnSpc>
            </a:pPr>
            <a:endParaRPr lang="en-US" dirty="0" smtClean="0">
              <a:solidFill>
                <a:srgbClr val="000000"/>
              </a:solidFill>
              <a:cs typeface="Arial" pitchFamily="34" charset="0"/>
            </a:endParaRPr>
          </a:p>
          <a:p>
            <a:pPr lvl="1" eaLnBrk="1" hangingPunct="1">
              <a:lnSpc>
                <a:spcPct val="90000"/>
              </a:lnSpc>
            </a:pPr>
            <a:endParaRPr lang="en-US" dirty="0" smtClean="0"/>
          </a:p>
        </p:txBody>
      </p:sp>
      <p:pic>
        <p:nvPicPr>
          <p:cNvPr id="13316" name="Picture 4" descr="C:\Documents and Settings\Administrator\My Documents\GIFS+JPG\Educational PICS\bookglobe.gif"/>
          <p:cNvPicPr>
            <a:picLocks noChangeAspect="1" noChangeArrowheads="1"/>
          </p:cNvPicPr>
          <p:nvPr/>
        </p:nvPicPr>
        <p:blipFill>
          <a:blip r:embed="rId3"/>
          <a:srcRect/>
          <a:stretch>
            <a:fillRect/>
          </a:stretch>
        </p:blipFill>
        <p:spPr bwMode="auto">
          <a:xfrm>
            <a:off x="6248400" y="152400"/>
            <a:ext cx="1828800" cy="12954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5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5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56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56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56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676400" y="381000"/>
            <a:ext cx="7162800" cy="914400"/>
          </a:xfrm>
        </p:spPr>
        <p:txBody>
          <a:bodyPr/>
          <a:lstStyle/>
          <a:p>
            <a:pPr eaLnBrk="1" hangingPunct="1"/>
            <a:r>
              <a:rPr lang="en-US" smtClean="0"/>
              <a:t> Standards continued</a:t>
            </a:r>
          </a:p>
        </p:txBody>
      </p:sp>
      <p:sp>
        <p:nvSpPr>
          <p:cNvPr id="288771" name="Rectangle 3"/>
          <p:cNvSpPr>
            <a:spLocks noGrp="1" noChangeArrowheads="1"/>
          </p:cNvSpPr>
          <p:nvPr>
            <p:ph idx="1"/>
          </p:nvPr>
        </p:nvSpPr>
        <p:spPr>
          <a:xfrm>
            <a:off x="1295400" y="1828800"/>
            <a:ext cx="7543800" cy="3962400"/>
          </a:xfrm>
        </p:spPr>
        <p:txBody>
          <a:bodyPr/>
          <a:lstStyle/>
          <a:p>
            <a:pPr eaLnBrk="1" hangingPunct="1">
              <a:lnSpc>
                <a:spcPct val="90000"/>
              </a:lnSpc>
            </a:pPr>
            <a:r>
              <a:rPr lang="en-US" sz="4000" dirty="0" smtClean="0">
                <a:solidFill>
                  <a:srgbClr val="000000"/>
                </a:solidFill>
                <a:cs typeface="Arial" pitchFamily="34" charset="0"/>
              </a:rPr>
              <a:t> </a:t>
            </a:r>
            <a:r>
              <a:rPr lang="en-US" sz="3600" dirty="0" smtClean="0">
                <a:solidFill>
                  <a:srgbClr val="000000"/>
                </a:solidFill>
                <a:cs typeface="Arial" pitchFamily="34" charset="0"/>
              </a:rPr>
              <a:t>Mathematics</a:t>
            </a:r>
          </a:p>
          <a:p>
            <a:pPr lvl="1" eaLnBrk="1" hangingPunct="1">
              <a:lnSpc>
                <a:spcPct val="90000"/>
              </a:lnSpc>
            </a:pPr>
            <a:r>
              <a:rPr lang="en-US" sz="3200" dirty="0" smtClean="0">
                <a:solidFill>
                  <a:srgbClr val="000000"/>
                </a:solidFill>
                <a:cs typeface="Arial" pitchFamily="34" charset="0"/>
              </a:rPr>
              <a:t>Research based learning progressions</a:t>
            </a:r>
          </a:p>
          <a:p>
            <a:pPr lvl="1" eaLnBrk="1" hangingPunct="1">
              <a:lnSpc>
                <a:spcPct val="90000"/>
              </a:lnSpc>
            </a:pPr>
            <a:r>
              <a:rPr lang="en-US" sz="3200" dirty="0" smtClean="0">
                <a:solidFill>
                  <a:srgbClr val="000000"/>
                </a:solidFill>
                <a:cs typeface="Arial" pitchFamily="34" charset="0"/>
              </a:rPr>
              <a:t>Grade specific, but do not define the intervention method or materials to support student who are well below or well above grade level expectations</a:t>
            </a:r>
          </a:p>
          <a:p>
            <a:pPr lvl="1" eaLnBrk="1" hangingPunct="1">
              <a:lnSpc>
                <a:spcPct val="90000"/>
              </a:lnSpc>
            </a:pPr>
            <a:r>
              <a:rPr lang="en-US" sz="3200" dirty="0" smtClean="0">
                <a:solidFill>
                  <a:srgbClr val="000000"/>
                </a:solidFill>
                <a:cs typeface="Arial" pitchFamily="34" charset="0"/>
              </a:rPr>
              <a:t> 8 standards for mathematical practice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8771">
                                            <p:txEl>
                                              <p:pRg st="1" end="1"/>
                                            </p:txEl>
                                          </p:spTgt>
                                        </p:tgtEl>
                                        <p:attrNameLst>
                                          <p:attrName>style.visibility</p:attrName>
                                        </p:attrNameLst>
                                      </p:cBhvr>
                                      <p:to>
                                        <p:strVal val="visible"/>
                                      </p:to>
                                    </p:set>
                                    <p:anim calcmode="lin" valueType="num">
                                      <p:cBhvr additive="base">
                                        <p:cTn id="7" dur="500" fill="hold"/>
                                        <p:tgtEl>
                                          <p:spTgt spid="28877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87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8771">
                                            <p:txEl>
                                              <p:pRg st="2" end="2"/>
                                            </p:txEl>
                                          </p:spTgt>
                                        </p:tgtEl>
                                        <p:attrNameLst>
                                          <p:attrName>style.visibility</p:attrName>
                                        </p:attrNameLst>
                                      </p:cBhvr>
                                      <p:to>
                                        <p:strVal val="visible"/>
                                      </p:to>
                                    </p:set>
                                    <p:anim calcmode="lin" valueType="num">
                                      <p:cBhvr additive="base">
                                        <p:cTn id="13" dur="500" fill="hold"/>
                                        <p:tgtEl>
                                          <p:spTgt spid="28877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87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8771">
                                            <p:txEl>
                                              <p:pRg st="3" end="3"/>
                                            </p:txEl>
                                          </p:spTgt>
                                        </p:tgtEl>
                                        <p:attrNameLst>
                                          <p:attrName>style.visibility</p:attrName>
                                        </p:attrNameLst>
                                      </p:cBhvr>
                                      <p:to>
                                        <p:strVal val="visible"/>
                                      </p:to>
                                    </p:set>
                                    <p:anim calcmode="lin" valueType="num">
                                      <p:cBhvr additive="base">
                                        <p:cTn id="19" dur="500" fill="hold"/>
                                        <p:tgtEl>
                                          <p:spTgt spid="28877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877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1" grpId="0" uiExpand="1"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4431</TotalTime>
  <Words>3676</Words>
  <Application>Microsoft Office PowerPoint</Application>
  <PresentationFormat>On-screen Show (4:3)</PresentationFormat>
  <Paragraphs>567</Paragraphs>
  <Slides>50</Slides>
  <Notes>47</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Flow</vt:lpstr>
      <vt:lpstr> KDE  Gifted &amp; Talented Education Update </vt:lpstr>
      <vt:lpstr>Introductions</vt:lpstr>
      <vt:lpstr>The Purpose of Today’s Discussion:</vt:lpstr>
      <vt:lpstr>Program of Studies</vt:lpstr>
      <vt:lpstr>Education Goals</vt:lpstr>
      <vt:lpstr>Goals continued </vt:lpstr>
      <vt:lpstr> The Kentucky Academic Core Content</vt:lpstr>
      <vt:lpstr> Standards</vt:lpstr>
      <vt:lpstr> Standards continued</vt:lpstr>
      <vt:lpstr> Senate Bill 1 (2009)</vt:lpstr>
      <vt:lpstr>704 KAR 3:285. Programs for the Gifted and Talented.</vt:lpstr>
      <vt:lpstr>Section 7. Curriculum.</vt:lpstr>
      <vt:lpstr>Differentiated Curriculum for GT Students</vt:lpstr>
      <vt:lpstr>Motivate Students with Learning Success </vt:lpstr>
      <vt:lpstr>Performance –Based Credit: Building a new approach to student learning  </vt:lpstr>
      <vt:lpstr> Activity #1</vt:lpstr>
      <vt:lpstr> KDE Updates</vt:lpstr>
      <vt:lpstr>Overview of  P-20 Leadership Networks</vt:lpstr>
      <vt:lpstr>Leadership Network Vision</vt:lpstr>
      <vt:lpstr>Accountability Model </vt:lpstr>
      <vt:lpstr>Program Reviews </vt:lpstr>
      <vt:lpstr>KDE Update on ILP and IC</vt:lpstr>
      <vt:lpstr>GT/PTP Statewide Data</vt:lpstr>
      <vt:lpstr>Areas of Identification (4-12)</vt:lpstr>
      <vt:lpstr>Areas of Identification (4-12)</vt:lpstr>
      <vt:lpstr>Ethnic Student Populations</vt:lpstr>
      <vt:lpstr>Ethnic Student Populations continued</vt:lpstr>
      <vt:lpstr>Statewide Data Concerns have Changed Little</vt:lpstr>
      <vt:lpstr>Summative Evaluation   2009-2010</vt:lpstr>
      <vt:lpstr>Summative Evaluation Cont…</vt:lpstr>
      <vt:lpstr>Identification Practices</vt:lpstr>
      <vt:lpstr>Why disaggregate data? </vt:lpstr>
      <vt:lpstr>Secondary Updates</vt:lpstr>
      <vt:lpstr> Activity # 2</vt:lpstr>
      <vt:lpstr>  Policy and procedures</vt:lpstr>
      <vt:lpstr>Section 2. Policies and  Procedures.</vt:lpstr>
      <vt:lpstr>Does your Screening Include…</vt:lpstr>
      <vt:lpstr>Slide 38</vt:lpstr>
      <vt:lpstr>Social/Emotional Needs</vt:lpstr>
      <vt:lpstr>Social Emotional Needs</vt:lpstr>
      <vt:lpstr>Guidance continued</vt:lpstr>
      <vt:lpstr>Obligations to parent(s)/guardian(s)</vt:lpstr>
      <vt:lpstr>Section 8. Personnel.</vt:lpstr>
      <vt:lpstr>Slide 44</vt:lpstr>
      <vt:lpstr>Section 10.  Procedural Safeguards.</vt:lpstr>
      <vt:lpstr>Activity #3</vt:lpstr>
      <vt:lpstr>Ways to receive GT info:</vt:lpstr>
      <vt:lpstr>Some GT Websites</vt:lpstr>
      <vt:lpstr>QUESTIONS?</vt:lpstr>
      <vt:lpstr>Thank you for attending! </vt:lpstr>
    </vt:vector>
  </TitlesOfParts>
  <Company>KDE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KDE Updates</dc:title>
  <dc:creator>lellis</dc:creator>
  <cp:lastModifiedBy>STAFF</cp:lastModifiedBy>
  <cp:revision>999</cp:revision>
  <cp:lastPrinted>1601-01-01T00:00:00Z</cp:lastPrinted>
  <dcterms:created xsi:type="dcterms:W3CDTF">2007-01-19T15:03:06Z</dcterms:created>
  <dcterms:modified xsi:type="dcterms:W3CDTF">2010-09-20T11:34:56Z</dcterms:modified>
</cp:coreProperties>
</file>