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14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173E330-DF26-4F7B-BEC7-42C80D9E51FA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00B03E8-4614-4AD1-98DE-E0B23C89D0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0DB79D5-7E93-42C4-9328-061494D624CB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9226EA6-E0FC-4CBC-BFD4-B743D773D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The key point to emphasize is the date in the lower right hand corner.  This came out Wednesday and replaced what was put out the previous Friday.</a:t>
            </a: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9AEB979-4299-4EAF-AE19-A16B5245BA2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December- This document has been presented to many groups for feedback: Principal’s Advisory; School Curriculum, Assessment, and Accountability; DACs; KBE; and several others.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BC76736-4D07-4E68-8C44-AA837C31FAF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F7219CE-65C6-4D3F-A0BB-EA2933B8D66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B53BBF3-57B0-4E5C-A15B-94E4676DE8C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These will be determined by formulas developed to be used with the balanced assessments installed at the local level as well as factoring in the state level assessments.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4B164ED-4359-402B-9214-0E42001A758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The survey will be a statewide standardized instrument completed by all certified personnel.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1EAD564-E654-48C2-8BEA-B5CAE45B9CF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This category is still being defined as to how it will be incorporated.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BE2F801-C7F0-4FB2-964A-CA01AB82F01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8221457-B175-4E2D-A219-0E4626E6DE9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Rounded Rectangle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Rounded Rectangle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82EA6-E396-4794-881C-D7FAB4D46C68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CAE3D32-9A88-4E11-8861-D53BFC5CF1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04CD1-7A8E-419E-B775-6707DED839EF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341FD-70C3-42C9-8686-0703BA5701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9D866-9579-4C2A-837A-620C5C913216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187DE-EAFF-4799-93B8-76B3F1F08F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02267-843D-4F5C-95A4-A452A192E041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265B8-68F7-439F-AFD1-8055E63EF8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00442-5942-4D86-B9A4-A4B8F50D54BB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5F213-6A00-484F-975E-C9F9355542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6CB57-93DB-498C-BEFF-6C2F7C8BE441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FA252-13DF-4160-A883-92AD9E24F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44A3B31-BAB7-4974-9812-E7F77A72D01C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6EB00CD-6316-4DEB-8215-25607195EC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7E167E-4238-41DD-ABFA-D6171F1E9588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D6046-6E77-4A2A-ACFE-EB93980E9A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42691-49DF-405F-8756-120F55A7EE14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5B00E-FB10-4D1D-A0CD-FBDE9C02E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59560-062E-43AA-807A-193EBCC8FF66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F2A8C-D0AE-4FCC-B4B4-F47EA64EA8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69A62-19D3-4CBE-B696-7C4507176160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81886-CD8F-460C-989F-0958F6F2B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smtClean="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019469F8-FCD0-48B0-B716-3CEDA8FCAE2A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D85EB5B0-AC07-4D50-BD7A-80C93E2616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5" r:id="rId2"/>
    <p:sldLayoutId id="2147483676" r:id="rId3"/>
    <p:sldLayoutId id="2147483677" r:id="rId4"/>
    <p:sldLayoutId id="2147483684" r:id="rId5"/>
    <p:sldLayoutId id="2147483685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969696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969696"/>
        </a:buClr>
        <a:buFont typeface="Georgia" pitchFamily="18" charset="0"/>
        <a:buChar char="▫"/>
        <a:defRPr sz="2000" kern="1200">
          <a:solidFill>
            <a:srgbClr val="969696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00488"/>
            <a:ext cx="8382000" cy="2652712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3200" dirty="0" smtClean="0"/>
              <a:t>A Balanced Approach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en-US" sz="2000" dirty="0" smtClean="0"/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en-US" sz="2000" dirty="0" smtClean="0"/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en-US" sz="2000" dirty="0" smtClean="0"/>
          </a:p>
          <a:p>
            <a:pPr algn="r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sz="2000" dirty="0" smtClean="0"/>
              <a:t>As of September 15, 2010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bg1">
                    <a:lumMod val="95000"/>
                  </a:schemeClr>
                </a:solidFill>
                <a:cs typeface="Times New Roman" pitchFamily="18" charset="0"/>
              </a:rPr>
              <a:t>Proposed Accountability Model</a:t>
            </a:r>
            <a:endParaRPr lang="en-US" sz="4800" dirty="0">
              <a:solidFill>
                <a:schemeClr val="bg1">
                  <a:lumMod val="95000"/>
                </a:schemeClr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Timetable of Progress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88"/>
            <a:ext cx="4038600" cy="4525962"/>
          </a:xfrm>
        </p:spPr>
        <p:txBody>
          <a:bodyPr/>
          <a:lstStyle/>
          <a:p>
            <a:r>
              <a:rPr lang="en-US" sz="3200" u="sng" smtClean="0"/>
              <a:t>By December, 2010- </a:t>
            </a:r>
            <a:r>
              <a:rPr lang="en-US" sz="2800" smtClean="0">
                <a:solidFill>
                  <a:srgbClr val="002060"/>
                </a:solidFill>
              </a:rPr>
              <a:t>The draft will become final document</a:t>
            </a:r>
          </a:p>
          <a:p>
            <a:r>
              <a:rPr lang="en-US" sz="3200" u="sng" smtClean="0"/>
              <a:t>By Feb./April, 2011- </a:t>
            </a:r>
            <a:r>
              <a:rPr lang="en-US" sz="2800" smtClean="0">
                <a:solidFill>
                  <a:srgbClr val="002060"/>
                </a:solidFill>
              </a:rPr>
              <a:t>Regulations will be made final (Over a year before new test is administered)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88"/>
            <a:ext cx="4038600" cy="4525962"/>
          </a:xfrm>
        </p:spPr>
        <p:txBody>
          <a:bodyPr/>
          <a:lstStyle/>
          <a:p>
            <a:r>
              <a:rPr lang="en-US" sz="3200" u="sng" smtClean="0"/>
              <a:t>May, 2012- </a:t>
            </a:r>
            <a:r>
              <a:rPr lang="en-US" sz="2800" smtClean="0">
                <a:solidFill>
                  <a:srgbClr val="002060"/>
                </a:solidFill>
              </a:rPr>
              <a:t>New test will be administered to students</a:t>
            </a:r>
          </a:p>
          <a:p>
            <a:r>
              <a:rPr lang="en-US" sz="3200" u="sng" smtClean="0"/>
              <a:t>Summer, 2012- </a:t>
            </a:r>
            <a:r>
              <a:rPr lang="en-US" sz="2800" smtClean="0">
                <a:solidFill>
                  <a:srgbClr val="002060"/>
                </a:solidFill>
              </a:rPr>
              <a:t>New accountability system will be installed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Senate Bill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/>
              <a:t>Requires Kentucky to begin new assessment and accountability system by 2011-2012</a:t>
            </a:r>
          </a:p>
          <a:p>
            <a:r>
              <a:rPr lang="en-US" sz="3200" smtClean="0"/>
              <a:t>Will address the four strategic priorities of KBE </a:t>
            </a:r>
          </a:p>
          <a:p>
            <a:pPr lvl="4"/>
            <a:r>
              <a:rPr lang="en-US" sz="2800" smtClean="0">
                <a:solidFill>
                  <a:srgbClr val="002060"/>
                </a:solidFill>
              </a:rPr>
              <a:t>Next-generation Learners</a:t>
            </a:r>
          </a:p>
          <a:p>
            <a:pPr lvl="4"/>
            <a:r>
              <a:rPr lang="en-US" sz="2800" smtClean="0">
                <a:solidFill>
                  <a:srgbClr val="002060"/>
                </a:solidFill>
              </a:rPr>
              <a:t>Next-generation Professionals</a:t>
            </a:r>
          </a:p>
          <a:p>
            <a:pPr lvl="4"/>
            <a:r>
              <a:rPr lang="en-US" sz="2800" smtClean="0">
                <a:solidFill>
                  <a:srgbClr val="002060"/>
                </a:solidFill>
              </a:rPr>
              <a:t>Next-generation Support Systems</a:t>
            </a:r>
          </a:p>
          <a:p>
            <a:pPr lvl="4"/>
            <a:r>
              <a:rPr lang="en-US" sz="2800" smtClean="0">
                <a:solidFill>
                  <a:srgbClr val="002060"/>
                </a:solidFill>
              </a:rPr>
              <a:t>Next-generation Schools/Districts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Next-generation Learners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/>
              <a:t>Indicators that could be included in the accountability model</a:t>
            </a:r>
            <a:r>
              <a:rPr lang="en-US" smtClean="0"/>
              <a:t>:</a:t>
            </a:r>
          </a:p>
          <a:p>
            <a:pPr lvl="2"/>
            <a:r>
              <a:rPr lang="en-US" sz="2800" smtClean="0">
                <a:solidFill>
                  <a:srgbClr val="002060"/>
                </a:solidFill>
              </a:rPr>
              <a:t>Achievement</a:t>
            </a:r>
          </a:p>
          <a:p>
            <a:pPr lvl="2"/>
            <a:r>
              <a:rPr lang="en-US" sz="2800" smtClean="0">
                <a:solidFill>
                  <a:srgbClr val="002060"/>
                </a:solidFill>
              </a:rPr>
              <a:t>Gap</a:t>
            </a:r>
          </a:p>
          <a:p>
            <a:pPr lvl="2"/>
            <a:r>
              <a:rPr lang="en-US" sz="2800" smtClean="0">
                <a:solidFill>
                  <a:srgbClr val="002060"/>
                </a:solidFill>
              </a:rPr>
              <a:t>Growth</a:t>
            </a:r>
          </a:p>
          <a:p>
            <a:pPr lvl="2"/>
            <a:r>
              <a:rPr lang="en-US" sz="2800" smtClean="0">
                <a:solidFill>
                  <a:srgbClr val="002060"/>
                </a:solidFill>
              </a:rPr>
              <a:t>Readiness for College/Career</a:t>
            </a:r>
          </a:p>
          <a:p>
            <a:pPr lvl="2"/>
            <a:r>
              <a:rPr lang="en-US" sz="2800" smtClean="0">
                <a:solidFill>
                  <a:srgbClr val="002060"/>
                </a:solidFill>
              </a:rPr>
              <a:t>Graduation Rate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Next-generation Professionals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3200" smtClean="0"/>
          </a:p>
          <a:p>
            <a:r>
              <a:rPr lang="en-US" sz="3200" smtClean="0"/>
              <a:t>Indicators that could be used</a:t>
            </a:r>
            <a:r>
              <a:rPr lang="en-US" smtClean="0"/>
              <a:t>:</a:t>
            </a:r>
          </a:p>
          <a:p>
            <a:pPr lvl="1"/>
            <a:r>
              <a:rPr lang="en-US" sz="2800" smtClean="0">
                <a:solidFill>
                  <a:srgbClr val="002060"/>
                </a:solidFill>
              </a:rPr>
              <a:t>Percent of Effective Teachers</a:t>
            </a:r>
          </a:p>
          <a:p>
            <a:pPr lvl="1"/>
            <a:r>
              <a:rPr lang="en-US" sz="2800" smtClean="0">
                <a:solidFill>
                  <a:srgbClr val="002060"/>
                </a:solidFill>
              </a:rPr>
              <a:t>Percent of Effective Leaders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Next-generation Support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Georgia" pitchFamily="18" charset="0"/>
              <a:buNone/>
            </a:pPr>
            <a:endParaRPr lang="en-US" sz="3200" smtClean="0"/>
          </a:p>
          <a:p>
            <a:r>
              <a:rPr lang="en-US" sz="3200" smtClean="0"/>
              <a:t>Indicators that could be used include</a:t>
            </a:r>
            <a:r>
              <a:rPr lang="en-US" smtClean="0"/>
              <a:t>:</a:t>
            </a:r>
          </a:p>
          <a:p>
            <a:pPr lvl="1"/>
            <a:r>
              <a:rPr lang="en-US" sz="2800" smtClean="0">
                <a:solidFill>
                  <a:srgbClr val="002060"/>
                </a:solidFill>
              </a:rPr>
              <a:t>Working Conditions Survey</a:t>
            </a:r>
          </a:p>
          <a:p>
            <a:pPr lvl="1"/>
            <a:r>
              <a:rPr lang="en-US" sz="2800" smtClean="0">
                <a:solidFill>
                  <a:srgbClr val="002060"/>
                </a:solidFill>
              </a:rPr>
              <a:t>Program Reviews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Next-generation Schools and Districts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  <a:p>
            <a:endParaRPr lang="en-US" smtClean="0"/>
          </a:p>
          <a:p>
            <a:r>
              <a:rPr lang="en-US" sz="3200" smtClean="0"/>
              <a:t>Indicators of success that could be in place</a:t>
            </a:r>
            <a:r>
              <a:rPr lang="en-US" smtClean="0"/>
              <a:t>:</a:t>
            </a:r>
          </a:p>
          <a:p>
            <a:pPr lvl="1"/>
            <a:r>
              <a:rPr lang="en-US" sz="2800" smtClean="0">
                <a:solidFill>
                  <a:srgbClr val="002060"/>
                </a:solidFill>
              </a:rPr>
              <a:t>Revised Report Card</a:t>
            </a:r>
          </a:p>
          <a:p>
            <a:pPr lvl="1"/>
            <a:r>
              <a:rPr lang="en-US" sz="2800" smtClean="0">
                <a:solidFill>
                  <a:srgbClr val="002060"/>
                </a:solidFill>
              </a:rPr>
              <a:t>Incorporating the new accountability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 Closing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sz="3600" smtClean="0"/>
          </a:p>
          <a:p>
            <a:pPr algn="ctr"/>
            <a:endParaRPr lang="en-US" sz="3600" smtClean="0"/>
          </a:p>
          <a:p>
            <a:pPr algn="ctr"/>
            <a:r>
              <a:rPr lang="en-US" sz="3600" smtClean="0"/>
              <a:t>At this time, the new test and accountability system are on track to be rolled out May, 2012.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148</TotalTime>
  <Words>316</Words>
  <Application>Microsoft Office PowerPoint</Application>
  <PresentationFormat>On-screen Show (4:3)</PresentationFormat>
  <Paragraphs>60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Times New Roman</vt:lpstr>
      <vt:lpstr>Arial</vt:lpstr>
      <vt:lpstr>Georgia</vt:lpstr>
      <vt:lpstr>Wingdings 2</vt:lpstr>
      <vt:lpstr>Calibri</vt:lpstr>
      <vt:lpstr>Urban</vt:lpstr>
      <vt:lpstr>Proposed Accountability Model</vt:lpstr>
      <vt:lpstr>Timetable of Progress</vt:lpstr>
      <vt:lpstr>Senate Bill 1</vt:lpstr>
      <vt:lpstr>Next-generation Learners</vt:lpstr>
      <vt:lpstr>Next-generation Professionals</vt:lpstr>
      <vt:lpstr>Next-generation Support Systems</vt:lpstr>
      <vt:lpstr>Next-generation Schools and Districts</vt:lpstr>
      <vt:lpstr>In Closing</vt:lpstr>
    </vt:vector>
  </TitlesOfParts>
  <Company>KY Deptartment of Education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Porpo</dc:title>
  <dc:creator>Jeff Stamper</dc:creator>
  <cp:lastModifiedBy>STAFF</cp:lastModifiedBy>
  <cp:revision>137</cp:revision>
  <dcterms:created xsi:type="dcterms:W3CDTF">2010-09-17T12:57:32Z</dcterms:created>
  <dcterms:modified xsi:type="dcterms:W3CDTF">2010-09-17T20:22:21Z</dcterms:modified>
</cp:coreProperties>
</file>